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44"/>
  </p:notesMasterIdLst>
  <p:sldIdLst>
    <p:sldId id="256" r:id="rId2"/>
    <p:sldId id="274" r:id="rId3"/>
    <p:sldId id="258" r:id="rId4"/>
    <p:sldId id="260" r:id="rId5"/>
    <p:sldId id="272" r:id="rId6"/>
    <p:sldId id="262" r:id="rId7"/>
    <p:sldId id="275" r:id="rId8"/>
    <p:sldId id="269" r:id="rId9"/>
    <p:sldId id="264" r:id="rId10"/>
    <p:sldId id="276" r:id="rId11"/>
    <p:sldId id="270" r:id="rId12"/>
    <p:sldId id="268" r:id="rId13"/>
    <p:sldId id="265" r:id="rId14"/>
    <p:sldId id="271" r:id="rId15"/>
    <p:sldId id="277" r:id="rId16"/>
    <p:sldId id="279" r:id="rId17"/>
    <p:sldId id="280" r:id="rId18"/>
    <p:sldId id="281" r:id="rId19"/>
    <p:sldId id="282" r:id="rId20"/>
    <p:sldId id="283" r:id="rId21"/>
    <p:sldId id="284" r:id="rId22"/>
    <p:sldId id="285" r:id="rId23"/>
    <p:sldId id="286" r:id="rId24"/>
    <p:sldId id="303" r:id="rId25"/>
    <p:sldId id="304" r:id="rId26"/>
    <p:sldId id="305" r:id="rId27"/>
    <p:sldId id="306" r:id="rId28"/>
    <p:sldId id="287" r:id="rId29"/>
    <p:sldId id="288" r:id="rId30"/>
    <p:sldId id="289" r:id="rId31"/>
    <p:sldId id="294" r:id="rId32"/>
    <p:sldId id="291" r:id="rId33"/>
    <p:sldId id="293" r:id="rId34"/>
    <p:sldId id="292" r:id="rId35"/>
    <p:sldId id="295" r:id="rId36"/>
    <p:sldId id="299" r:id="rId37"/>
    <p:sldId id="300" r:id="rId38"/>
    <p:sldId id="302" r:id="rId39"/>
    <p:sldId id="307" r:id="rId40"/>
    <p:sldId id="311" r:id="rId41"/>
    <p:sldId id="308" r:id="rId42"/>
    <p:sldId id="309" r:id="rId43"/>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7" d="100"/>
          <a:sy n="77" d="100"/>
        </p:scale>
        <p:origin x="-1408"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21D4DF-3B67-9945-B26C-1605CB35312B}" type="doc">
      <dgm:prSet loTypeId="urn:microsoft.com/office/officeart/2005/8/layout/cycle4" loCatId="" qsTypeId="urn:microsoft.com/office/officeart/2005/8/quickstyle/simple4" qsCatId="simple" csTypeId="urn:microsoft.com/office/officeart/2005/8/colors/accent1_2" csCatId="accent1" phldr="1"/>
      <dgm:spPr/>
      <dgm:t>
        <a:bodyPr/>
        <a:lstStyle/>
        <a:p>
          <a:endParaRPr lang="es-ES"/>
        </a:p>
      </dgm:t>
    </dgm:pt>
    <dgm:pt modelId="{777A5016-F7C2-CC4E-8DB7-2F590B49F69C}">
      <dgm:prSet phldrT="[Texto]" custT="1"/>
      <dgm:spPr/>
      <dgm:t>
        <a:bodyPr/>
        <a:lstStyle/>
        <a:p>
          <a:r>
            <a:rPr lang="es-ES" sz="2000" dirty="0" smtClean="0"/>
            <a:t>Portales Open Data (CKAN)</a:t>
          </a:r>
          <a:endParaRPr lang="es-ES" sz="2000" dirty="0"/>
        </a:p>
      </dgm:t>
    </dgm:pt>
    <dgm:pt modelId="{EFC0F070-27F2-4349-B7BD-225E47C3DCEC}" type="parTrans" cxnId="{4C59324C-99F3-2246-AA67-E02ADAE7D2FB}">
      <dgm:prSet/>
      <dgm:spPr/>
      <dgm:t>
        <a:bodyPr/>
        <a:lstStyle/>
        <a:p>
          <a:endParaRPr lang="es-ES"/>
        </a:p>
      </dgm:t>
    </dgm:pt>
    <dgm:pt modelId="{85849EF1-145E-9141-A39B-0870FE273BB2}" type="sibTrans" cxnId="{4C59324C-99F3-2246-AA67-E02ADAE7D2FB}">
      <dgm:prSet/>
      <dgm:spPr/>
      <dgm:t>
        <a:bodyPr/>
        <a:lstStyle/>
        <a:p>
          <a:endParaRPr lang="es-ES"/>
        </a:p>
      </dgm:t>
    </dgm:pt>
    <dgm:pt modelId="{0AE6EEC8-EDAC-B847-8886-25EBB8A5EFE3}">
      <dgm:prSet phldrT="[Texto]" custT="1"/>
      <dgm:spPr/>
      <dgm:t>
        <a:bodyPr/>
        <a:lstStyle/>
        <a:p>
          <a:r>
            <a:rPr lang="es-ES" sz="1800" dirty="0" err="1" smtClean="0"/>
            <a:t>Quercus-UEx</a:t>
          </a:r>
          <a:endParaRPr lang="es-ES" sz="1800" dirty="0"/>
        </a:p>
      </dgm:t>
    </dgm:pt>
    <dgm:pt modelId="{0907287E-A353-C94C-A808-7D76DD35BA1F}" type="parTrans" cxnId="{A8018D94-A880-844B-B4E6-766AD2D626F4}">
      <dgm:prSet/>
      <dgm:spPr/>
      <dgm:t>
        <a:bodyPr/>
        <a:lstStyle/>
        <a:p>
          <a:endParaRPr lang="es-ES"/>
        </a:p>
      </dgm:t>
    </dgm:pt>
    <dgm:pt modelId="{FCEF37FB-BC84-E44C-AC6A-4CD9661474A5}" type="sibTrans" cxnId="{A8018D94-A880-844B-B4E6-766AD2D626F4}">
      <dgm:prSet/>
      <dgm:spPr/>
      <dgm:t>
        <a:bodyPr/>
        <a:lstStyle/>
        <a:p>
          <a:endParaRPr lang="es-ES"/>
        </a:p>
      </dgm:t>
    </dgm:pt>
    <dgm:pt modelId="{8A89F68A-1AEB-E745-819D-BB27C1F9BD43}">
      <dgm:prSet phldrT="[Texto]" custT="1"/>
      <dgm:spPr/>
      <dgm:t>
        <a:bodyPr/>
        <a:lstStyle/>
        <a:p>
          <a:r>
            <a:rPr lang="es-ES" sz="2000" dirty="0" err="1" smtClean="0"/>
            <a:t>Linked</a:t>
          </a:r>
          <a:r>
            <a:rPr lang="es-ES" sz="2000" dirty="0" smtClean="0"/>
            <a:t> Data y </a:t>
          </a:r>
          <a:r>
            <a:rPr lang="es-ES" sz="2000" dirty="0" err="1" smtClean="0"/>
            <a:t>Vocabs</a:t>
          </a:r>
          <a:endParaRPr lang="es-ES" sz="2000" dirty="0"/>
        </a:p>
      </dgm:t>
    </dgm:pt>
    <dgm:pt modelId="{DB6073EB-9129-DC46-989A-F1CF2FAC4A11}" type="parTrans" cxnId="{FE467F94-7813-E149-91BE-793013D7159F}">
      <dgm:prSet/>
      <dgm:spPr/>
      <dgm:t>
        <a:bodyPr/>
        <a:lstStyle/>
        <a:p>
          <a:endParaRPr lang="es-ES"/>
        </a:p>
      </dgm:t>
    </dgm:pt>
    <dgm:pt modelId="{F6CAEEDC-C56B-A849-B7C5-95AB644BA064}" type="sibTrans" cxnId="{FE467F94-7813-E149-91BE-793013D7159F}">
      <dgm:prSet/>
      <dgm:spPr/>
      <dgm:t>
        <a:bodyPr/>
        <a:lstStyle/>
        <a:p>
          <a:endParaRPr lang="es-ES"/>
        </a:p>
      </dgm:t>
    </dgm:pt>
    <dgm:pt modelId="{6ECD7238-B413-EF49-BDE3-9C8275ACD1EC}">
      <dgm:prSet phldrT="[Texto]" custT="1"/>
      <dgm:spPr/>
      <dgm:t>
        <a:bodyPr/>
        <a:lstStyle/>
        <a:p>
          <a:pPr algn="r"/>
          <a:r>
            <a:rPr lang="es-ES" sz="1800" dirty="0" err="1" smtClean="0"/>
            <a:t>Quercus-UEx</a:t>
          </a:r>
          <a:endParaRPr lang="es-ES" sz="1800" dirty="0"/>
        </a:p>
      </dgm:t>
    </dgm:pt>
    <dgm:pt modelId="{D980819E-110A-E94F-B264-060CD0F3AC36}" type="parTrans" cxnId="{92661168-1F30-5D44-B446-3CB44A697695}">
      <dgm:prSet/>
      <dgm:spPr/>
      <dgm:t>
        <a:bodyPr/>
        <a:lstStyle/>
        <a:p>
          <a:endParaRPr lang="es-ES"/>
        </a:p>
      </dgm:t>
    </dgm:pt>
    <dgm:pt modelId="{B115DC5E-75C8-C84F-80DE-08AD2239F60C}" type="sibTrans" cxnId="{92661168-1F30-5D44-B446-3CB44A697695}">
      <dgm:prSet/>
      <dgm:spPr/>
      <dgm:t>
        <a:bodyPr/>
        <a:lstStyle/>
        <a:p>
          <a:endParaRPr lang="es-ES"/>
        </a:p>
      </dgm:t>
    </dgm:pt>
    <dgm:pt modelId="{CF101356-D5F7-064D-982D-3797B5954F69}">
      <dgm:prSet phldrT="[Texto]" custT="1"/>
      <dgm:spPr/>
      <dgm:t>
        <a:bodyPr/>
        <a:lstStyle/>
        <a:p>
          <a:r>
            <a:rPr lang="es-ES" sz="2000" dirty="0" smtClean="0"/>
            <a:t>Smart </a:t>
          </a:r>
          <a:r>
            <a:rPr lang="es-ES" sz="2000" dirty="0" err="1" smtClean="0"/>
            <a:t>cities</a:t>
          </a:r>
          <a:endParaRPr lang="es-ES" sz="2000" dirty="0"/>
        </a:p>
      </dgm:t>
    </dgm:pt>
    <dgm:pt modelId="{F6CC3905-20FB-E343-8351-6083C8CE1D76}" type="parTrans" cxnId="{07057DB6-418E-154D-BFD2-4A75B45ADDBB}">
      <dgm:prSet/>
      <dgm:spPr/>
      <dgm:t>
        <a:bodyPr/>
        <a:lstStyle/>
        <a:p>
          <a:endParaRPr lang="es-ES"/>
        </a:p>
      </dgm:t>
    </dgm:pt>
    <dgm:pt modelId="{A45410B5-1B93-7D41-940C-01792A144135}" type="sibTrans" cxnId="{07057DB6-418E-154D-BFD2-4A75B45ADDBB}">
      <dgm:prSet/>
      <dgm:spPr/>
      <dgm:t>
        <a:bodyPr/>
        <a:lstStyle/>
        <a:p>
          <a:endParaRPr lang="es-ES"/>
        </a:p>
      </dgm:t>
    </dgm:pt>
    <dgm:pt modelId="{A918BB2C-F6BD-1249-9C35-337A9E628724}">
      <dgm:prSet phldrT="[Texto]" custT="1"/>
      <dgm:spPr/>
      <dgm:t>
        <a:bodyPr/>
        <a:lstStyle/>
        <a:p>
          <a:pPr algn="r"/>
          <a:r>
            <a:rPr lang="es-ES" sz="1800" dirty="0" smtClean="0"/>
            <a:t>ARC-</a:t>
          </a:r>
          <a:r>
            <a:rPr lang="es-ES" sz="1800" dirty="0" err="1" smtClean="0"/>
            <a:t>LaSalle</a:t>
          </a:r>
          <a:endParaRPr lang="es-ES" sz="1800" dirty="0"/>
        </a:p>
      </dgm:t>
    </dgm:pt>
    <dgm:pt modelId="{3FD10B02-A201-5740-9224-7A5E017D8B88}" type="parTrans" cxnId="{D96E3E41-9CCA-B940-8821-91F0F7F5EC0C}">
      <dgm:prSet/>
      <dgm:spPr/>
      <dgm:t>
        <a:bodyPr/>
        <a:lstStyle/>
        <a:p>
          <a:endParaRPr lang="es-ES"/>
        </a:p>
      </dgm:t>
    </dgm:pt>
    <dgm:pt modelId="{D5B8EB3B-FA64-2047-80A7-AF5EA6693B4E}" type="sibTrans" cxnId="{D96E3E41-9CCA-B940-8821-91F0F7F5EC0C}">
      <dgm:prSet/>
      <dgm:spPr/>
      <dgm:t>
        <a:bodyPr/>
        <a:lstStyle/>
        <a:p>
          <a:endParaRPr lang="es-ES"/>
        </a:p>
      </dgm:t>
    </dgm:pt>
    <dgm:pt modelId="{EC80439A-B452-3443-8399-36E28C638FE7}">
      <dgm:prSet phldrT="[Texto]" custT="1"/>
      <dgm:spPr/>
      <dgm:t>
        <a:bodyPr/>
        <a:lstStyle/>
        <a:p>
          <a:r>
            <a:rPr lang="es-ES" sz="2000" dirty="0" smtClean="0"/>
            <a:t>Datos geo-espaciales</a:t>
          </a:r>
        </a:p>
      </dgm:t>
    </dgm:pt>
    <dgm:pt modelId="{99B787DF-EE8B-1F4A-8EAF-4818B43FA125}" type="parTrans" cxnId="{21B3FA1A-7A27-7540-9C38-8548679FC8F1}">
      <dgm:prSet/>
      <dgm:spPr/>
      <dgm:t>
        <a:bodyPr/>
        <a:lstStyle/>
        <a:p>
          <a:endParaRPr lang="es-ES"/>
        </a:p>
      </dgm:t>
    </dgm:pt>
    <dgm:pt modelId="{59F4D4D5-8E53-134C-AC36-C12347C541B7}" type="sibTrans" cxnId="{21B3FA1A-7A27-7540-9C38-8548679FC8F1}">
      <dgm:prSet/>
      <dgm:spPr/>
      <dgm:t>
        <a:bodyPr/>
        <a:lstStyle/>
        <a:p>
          <a:endParaRPr lang="es-ES"/>
        </a:p>
      </dgm:t>
    </dgm:pt>
    <dgm:pt modelId="{CAEA5651-AB35-F64B-AC47-4C5AD95C3F2C}">
      <dgm:prSet phldrT="[Texto]" custT="1"/>
      <dgm:spPr/>
      <dgm:t>
        <a:bodyPr/>
        <a:lstStyle/>
        <a:p>
          <a:r>
            <a:rPr lang="es-ES" sz="1800" dirty="0" smtClean="0"/>
            <a:t>IAAA-UZ</a:t>
          </a:r>
          <a:endParaRPr lang="es-ES" sz="1800" dirty="0"/>
        </a:p>
      </dgm:t>
    </dgm:pt>
    <dgm:pt modelId="{845F2733-90E0-924E-9D7F-12BE2B15DFCF}" type="parTrans" cxnId="{0891ECD0-C12C-DC42-83BD-9E2C5B6E4870}">
      <dgm:prSet/>
      <dgm:spPr/>
      <dgm:t>
        <a:bodyPr/>
        <a:lstStyle/>
        <a:p>
          <a:endParaRPr lang="es-ES"/>
        </a:p>
      </dgm:t>
    </dgm:pt>
    <dgm:pt modelId="{62AA5280-8093-4747-833F-46E405368EE0}" type="sibTrans" cxnId="{0891ECD0-C12C-DC42-83BD-9E2C5B6E4870}">
      <dgm:prSet/>
      <dgm:spPr/>
      <dgm:t>
        <a:bodyPr/>
        <a:lstStyle/>
        <a:p>
          <a:endParaRPr lang="es-ES"/>
        </a:p>
      </dgm:t>
    </dgm:pt>
    <dgm:pt modelId="{C2E7CC10-4D83-954E-B045-A71AFD30AB70}">
      <dgm:prSet phldrT="[Texto]" custT="1"/>
      <dgm:spPr/>
      <dgm:t>
        <a:bodyPr/>
        <a:lstStyle/>
        <a:p>
          <a:r>
            <a:rPr lang="es-ES" sz="1800" dirty="0" smtClean="0"/>
            <a:t>OEG-UPM</a:t>
          </a:r>
          <a:endParaRPr lang="es-ES" sz="1800" dirty="0"/>
        </a:p>
      </dgm:t>
    </dgm:pt>
    <dgm:pt modelId="{7AF01D38-2EB1-E140-BEAB-A3258DC17E1F}" type="parTrans" cxnId="{BFFE6848-FABE-FC41-946E-5CD091CEC743}">
      <dgm:prSet/>
      <dgm:spPr/>
      <dgm:t>
        <a:bodyPr/>
        <a:lstStyle/>
        <a:p>
          <a:endParaRPr lang="es-ES"/>
        </a:p>
      </dgm:t>
    </dgm:pt>
    <dgm:pt modelId="{30764692-584F-DC49-AEDD-B03D2C0C9167}" type="sibTrans" cxnId="{BFFE6848-FABE-FC41-946E-5CD091CEC743}">
      <dgm:prSet/>
      <dgm:spPr/>
      <dgm:t>
        <a:bodyPr/>
        <a:lstStyle/>
        <a:p>
          <a:endParaRPr lang="es-ES"/>
        </a:p>
      </dgm:t>
    </dgm:pt>
    <dgm:pt modelId="{09C1EE7F-2CE7-3F42-9F43-25729E494CDB}">
      <dgm:prSet phldrT="[Texto]" custT="1"/>
      <dgm:spPr/>
      <dgm:t>
        <a:bodyPr/>
        <a:lstStyle/>
        <a:p>
          <a:pPr algn="r"/>
          <a:r>
            <a:rPr lang="es-ES" sz="1800" dirty="0" smtClean="0"/>
            <a:t>OEG-UPM</a:t>
          </a:r>
          <a:endParaRPr lang="es-ES" sz="1800" dirty="0"/>
        </a:p>
      </dgm:t>
    </dgm:pt>
    <dgm:pt modelId="{5594C39B-FDFA-9642-8C98-B3BA05104209}" type="parTrans" cxnId="{7DB83E0D-A2DA-5F41-B0EE-0ACBF469887B}">
      <dgm:prSet/>
      <dgm:spPr/>
      <dgm:t>
        <a:bodyPr/>
        <a:lstStyle/>
        <a:p>
          <a:endParaRPr lang="es-ES"/>
        </a:p>
      </dgm:t>
    </dgm:pt>
    <dgm:pt modelId="{7557A30A-392A-194C-ADA0-0278CF72EB39}" type="sibTrans" cxnId="{7DB83E0D-A2DA-5F41-B0EE-0ACBF469887B}">
      <dgm:prSet/>
      <dgm:spPr/>
      <dgm:t>
        <a:bodyPr/>
        <a:lstStyle/>
        <a:p>
          <a:endParaRPr lang="es-ES"/>
        </a:p>
      </dgm:t>
    </dgm:pt>
    <dgm:pt modelId="{73A57B2C-F549-1A45-A0F3-9968F8A5054B}">
      <dgm:prSet phldrT="[Texto]" custT="1"/>
      <dgm:spPr/>
      <dgm:t>
        <a:bodyPr/>
        <a:lstStyle/>
        <a:p>
          <a:pPr algn="r"/>
          <a:r>
            <a:rPr lang="es-ES" sz="1800" dirty="0" smtClean="0"/>
            <a:t>KHAOS-UMA</a:t>
          </a:r>
          <a:endParaRPr lang="es-ES" sz="1800" dirty="0"/>
        </a:p>
      </dgm:t>
    </dgm:pt>
    <dgm:pt modelId="{268B1D3F-C172-8449-A90F-173F8C6227AB}" type="parTrans" cxnId="{6641B4F3-4F4D-C042-9802-B13D3FDD228C}">
      <dgm:prSet/>
      <dgm:spPr/>
      <dgm:t>
        <a:bodyPr/>
        <a:lstStyle/>
        <a:p>
          <a:endParaRPr lang="es-ES"/>
        </a:p>
      </dgm:t>
    </dgm:pt>
    <dgm:pt modelId="{3E606EC8-6DED-0043-A700-067078095E16}" type="sibTrans" cxnId="{6641B4F3-4F4D-C042-9802-B13D3FDD228C}">
      <dgm:prSet/>
      <dgm:spPr/>
      <dgm:t>
        <a:bodyPr/>
        <a:lstStyle/>
        <a:p>
          <a:endParaRPr lang="es-ES"/>
        </a:p>
      </dgm:t>
    </dgm:pt>
    <dgm:pt modelId="{991E1637-9E20-7B49-9826-80C877745B91}">
      <dgm:prSet phldrT="[Texto]" custT="1"/>
      <dgm:spPr/>
      <dgm:t>
        <a:bodyPr/>
        <a:lstStyle/>
        <a:p>
          <a:pPr algn="r"/>
          <a:r>
            <a:rPr lang="es-ES" sz="1800" dirty="0" err="1" smtClean="0"/>
            <a:t>MORELab</a:t>
          </a:r>
          <a:r>
            <a:rPr lang="es-ES" sz="1800" dirty="0" smtClean="0"/>
            <a:t>-UD</a:t>
          </a:r>
          <a:endParaRPr lang="es-ES" sz="1800" dirty="0"/>
        </a:p>
      </dgm:t>
    </dgm:pt>
    <dgm:pt modelId="{8B2B73FE-4372-2647-B703-893A237152D0}" type="parTrans" cxnId="{37761D73-2B3A-5E4A-978F-4ED38F181532}">
      <dgm:prSet/>
      <dgm:spPr/>
      <dgm:t>
        <a:bodyPr/>
        <a:lstStyle/>
        <a:p>
          <a:endParaRPr lang="es-ES"/>
        </a:p>
      </dgm:t>
    </dgm:pt>
    <dgm:pt modelId="{24ACA0EF-40E6-7F41-90D0-55269E8DE791}" type="sibTrans" cxnId="{37761D73-2B3A-5E4A-978F-4ED38F181532}">
      <dgm:prSet/>
      <dgm:spPr/>
      <dgm:t>
        <a:bodyPr/>
        <a:lstStyle/>
        <a:p>
          <a:endParaRPr lang="es-ES"/>
        </a:p>
      </dgm:t>
    </dgm:pt>
    <dgm:pt modelId="{F64487FC-8ED8-9344-8D94-F2166861B2A6}">
      <dgm:prSet phldrT="[Texto]" custT="1"/>
      <dgm:spPr/>
      <dgm:t>
        <a:bodyPr/>
        <a:lstStyle/>
        <a:p>
          <a:pPr algn="r"/>
          <a:r>
            <a:rPr lang="es-ES" sz="1800" dirty="0" smtClean="0"/>
            <a:t>ARC-</a:t>
          </a:r>
          <a:r>
            <a:rPr lang="es-ES" sz="1800" dirty="0" err="1" smtClean="0"/>
            <a:t>LaSalle</a:t>
          </a:r>
          <a:endParaRPr lang="es-ES" sz="1800" dirty="0"/>
        </a:p>
      </dgm:t>
    </dgm:pt>
    <dgm:pt modelId="{0F4E7B20-B52D-2348-B299-3B088E425712}" type="parTrans" cxnId="{CF26AA73-7DA1-F548-8D5B-1EFB38A4C2FC}">
      <dgm:prSet/>
      <dgm:spPr/>
      <dgm:t>
        <a:bodyPr/>
        <a:lstStyle/>
        <a:p>
          <a:endParaRPr lang="es-ES"/>
        </a:p>
      </dgm:t>
    </dgm:pt>
    <dgm:pt modelId="{5BFE4219-D8D3-514A-A9ED-B24120E442CA}" type="sibTrans" cxnId="{CF26AA73-7DA1-F548-8D5B-1EFB38A4C2FC}">
      <dgm:prSet/>
      <dgm:spPr/>
      <dgm:t>
        <a:bodyPr/>
        <a:lstStyle/>
        <a:p>
          <a:endParaRPr lang="es-ES"/>
        </a:p>
      </dgm:t>
    </dgm:pt>
    <dgm:pt modelId="{48D810A9-D6FD-9849-85CC-B65F8787B6D6}">
      <dgm:prSet phldrT="[Texto]" custT="1"/>
      <dgm:spPr/>
      <dgm:t>
        <a:bodyPr/>
        <a:lstStyle/>
        <a:p>
          <a:pPr algn="r"/>
          <a:r>
            <a:rPr lang="es-ES" sz="1800" dirty="0" smtClean="0"/>
            <a:t>GRIHO-</a:t>
          </a:r>
          <a:r>
            <a:rPr lang="es-ES" sz="1800" dirty="0" err="1" smtClean="0"/>
            <a:t>UdL</a:t>
          </a:r>
          <a:endParaRPr lang="es-ES" sz="1800" dirty="0"/>
        </a:p>
      </dgm:t>
    </dgm:pt>
    <dgm:pt modelId="{F465B1A5-F5AA-0F48-9122-0095AA17C0E4}" type="parTrans" cxnId="{E9C00235-27CE-3349-B3DF-996DCC74125C}">
      <dgm:prSet/>
      <dgm:spPr/>
      <dgm:t>
        <a:bodyPr/>
        <a:lstStyle/>
        <a:p>
          <a:endParaRPr lang="es-ES"/>
        </a:p>
      </dgm:t>
    </dgm:pt>
    <dgm:pt modelId="{0AEA117F-1B52-7E45-8DF8-77EDD5A2059B}" type="sibTrans" cxnId="{E9C00235-27CE-3349-B3DF-996DCC74125C}">
      <dgm:prSet/>
      <dgm:spPr/>
      <dgm:t>
        <a:bodyPr/>
        <a:lstStyle/>
        <a:p>
          <a:endParaRPr lang="es-ES"/>
        </a:p>
      </dgm:t>
    </dgm:pt>
    <dgm:pt modelId="{B8E36A85-3140-5E4C-8B5C-114198262FB0}">
      <dgm:prSet phldrT="[Texto]" custT="1"/>
      <dgm:spPr/>
      <dgm:t>
        <a:bodyPr/>
        <a:lstStyle/>
        <a:p>
          <a:pPr algn="r"/>
          <a:r>
            <a:rPr lang="es-ES" sz="1800" dirty="0" smtClean="0"/>
            <a:t>IAAA-UZ</a:t>
          </a:r>
          <a:endParaRPr lang="es-ES" sz="1800" dirty="0"/>
        </a:p>
      </dgm:t>
    </dgm:pt>
    <dgm:pt modelId="{4BEEF759-7BF3-E443-9B26-58FCA37AC40A}" type="parTrans" cxnId="{D1A94D5C-EAA6-6B4B-B24E-8D0704E14E90}">
      <dgm:prSet/>
      <dgm:spPr/>
      <dgm:t>
        <a:bodyPr/>
        <a:lstStyle/>
        <a:p>
          <a:endParaRPr lang="es-ES"/>
        </a:p>
      </dgm:t>
    </dgm:pt>
    <dgm:pt modelId="{CF07C5FC-140C-0441-84C2-F9EE6DCC26A6}" type="sibTrans" cxnId="{D1A94D5C-EAA6-6B4B-B24E-8D0704E14E90}">
      <dgm:prSet/>
      <dgm:spPr/>
      <dgm:t>
        <a:bodyPr/>
        <a:lstStyle/>
        <a:p>
          <a:endParaRPr lang="es-ES"/>
        </a:p>
      </dgm:t>
    </dgm:pt>
    <dgm:pt modelId="{29784BF2-384B-A34D-9A52-EADD3D01118B}">
      <dgm:prSet phldrT="[Texto]" custT="1"/>
      <dgm:spPr/>
      <dgm:t>
        <a:bodyPr/>
        <a:lstStyle/>
        <a:p>
          <a:r>
            <a:rPr lang="es-ES" sz="1800" dirty="0" smtClean="0"/>
            <a:t>LBD-UDC</a:t>
          </a:r>
          <a:endParaRPr lang="es-ES" sz="1800" dirty="0"/>
        </a:p>
      </dgm:t>
    </dgm:pt>
    <dgm:pt modelId="{3DA86CF7-26E1-F440-93D0-57EFAF637C7B}" type="parTrans" cxnId="{990A7237-F557-9C44-BB99-B23F04D1ABCB}">
      <dgm:prSet/>
      <dgm:spPr/>
      <dgm:t>
        <a:bodyPr/>
        <a:lstStyle/>
        <a:p>
          <a:endParaRPr lang="es-ES"/>
        </a:p>
      </dgm:t>
    </dgm:pt>
    <dgm:pt modelId="{015A5B89-4980-CB48-B29B-D42E805238FD}" type="sibTrans" cxnId="{990A7237-F557-9C44-BB99-B23F04D1ABCB}">
      <dgm:prSet/>
      <dgm:spPr/>
      <dgm:t>
        <a:bodyPr/>
        <a:lstStyle/>
        <a:p>
          <a:endParaRPr lang="es-ES"/>
        </a:p>
      </dgm:t>
    </dgm:pt>
    <dgm:pt modelId="{1AEDEFF7-A508-B140-9BC7-35A3E6C6BF16}">
      <dgm:prSet phldrT="[Texto]" custT="1"/>
      <dgm:spPr/>
      <dgm:t>
        <a:bodyPr/>
        <a:lstStyle/>
        <a:p>
          <a:r>
            <a:rPr lang="es-ES" sz="1800" dirty="0" smtClean="0"/>
            <a:t>UJI</a:t>
          </a:r>
          <a:endParaRPr lang="es-ES" sz="1800" dirty="0"/>
        </a:p>
      </dgm:t>
    </dgm:pt>
    <dgm:pt modelId="{4468149B-44B7-5B42-8B4A-406787CCF522}" type="parTrans" cxnId="{9E9F3056-25AA-564B-80EA-83DE18654C57}">
      <dgm:prSet/>
      <dgm:spPr/>
      <dgm:t>
        <a:bodyPr/>
        <a:lstStyle/>
        <a:p>
          <a:endParaRPr lang="es-ES"/>
        </a:p>
      </dgm:t>
    </dgm:pt>
    <dgm:pt modelId="{C6AB72A8-A88F-BA45-9B08-D597307247E1}" type="sibTrans" cxnId="{9E9F3056-25AA-564B-80EA-83DE18654C57}">
      <dgm:prSet/>
      <dgm:spPr/>
      <dgm:t>
        <a:bodyPr/>
        <a:lstStyle/>
        <a:p>
          <a:endParaRPr lang="es-ES"/>
        </a:p>
      </dgm:t>
    </dgm:pt>
    <dgm:pt modelId="{0D4DA834-3BA3-0A4C-A668-881D45FCA799}">
      <dgm:prSet phldrT="[Texto]" custT="1"/>
      <dgm:spPr/>
      <dgm:t>
        <a:bodyPr/>
        <a:lstStyle/>
        <a:p>
          <a:r>
            <a:rPr lang="es-ES" sz="1800" dirty="0" err="1" smtClean="0"/>
            <a:t>MoreLAB</a:t>
          </a:r>
          <a:r>
            <a:rPr lang="es-ES" sz="1800" dirty="0" smtClean="0"/>
            <a:t>-UD</a:t>
          </a:r>
          <a:endParaRPr lang="es-ES" sz="1800" dirty="0"/>
        </a:p>
      </dgm:t>
    </dgm:pt>
    <dgm:pt modelId="{6A27D3F6-878B-D944-BBAE-D649ABA580DC}" type="parTrans" cxnId="{0AE27F98-65E3-CB4E-848B-935C158AE4F3}">
      <dgm:prSet/>
      <dgm:spPr/>
      <dgm:t>
        <a:bodyPr/>
        <a:lstStyle/>
        <a:p>
          <a:endParaRPr lang="es-ES"/>
        </a:p>
      </dgm:t>
    </dgm:pt>
    <dgm:pt modelId="{ACF6D6D6-FCBD-154C-BA3F-50F237ACE6DE}" type="sibTrans" cxnId="{0AE27F98-65E3-CB4E-848B-935C158AE4F3}">
      <dgm:prSet/>
      <dgm:spPr/>
      <dgm:t>
        <a:bodyPr/>
        <a:lstStyle/>
        <a:p>
          <a:endParaRPr lang="es-ES"/>
        </a:p>
      </dgm:t>
    </dgm:pt>
    <dgm:pt modelId="{7E8B3C53-3244-0146-AADD-58CE36EF8A35}">
      <dgm:prSet phldrT="[Texto]" custT="1"/>
      <dgm:spPr/>
      <dgm:t>
        <a:bodyPr/>
        <a:lstStyle/>
        <a:p>
          <a:r>
            <a:rPr lang="es-ES" sz="1800" dirty="0" smtClean="0"/>
            <a:t>GRIHO-</a:t>
          </a:r>
          <a:r>
            <a:rPr lang="es-ES" sz="1800" dirty="0" err="1" smtClean="0"/>
            <a:t>UdL</a:t>
          </a:r>
          <a:endParaRPr lang="es-ES" sz="1800" dirty="0"/>
        </a:p>
      </dgm:t>
    </dgm:pt>
    <dgm:pt modelId="{AC337582-C1D7-0640-B3C2-94CFD7BDD0F9}" type="parTrans" cxnId="{A3A46AEC-7CE0-834C-85C2-A5EFEDAF0619}">
      <dgm:prSet/>
      <dgm:spPr/>
      <dgm:t>
        <a:bodyPr/>
        <a:lstStyle/>
        <a:p>
          <a:endParaRPr lang="es-ES"/>
        </a:p>
      </dgm:t>
    </dgm:pt>
    <dgm:pt modelId="{B70ECE92-4424-9043-91E5-A42247110190}" type="sibTrans" cxnId="{A3A46AEC-7CE0-834C-85C2-A5EFEDAF0619}">
      <dgm:prSet/>
      <dgm:spPr/>
      <dgm:t>
        <a:bodyPr/>
        <a:lstStyle/>
        <a:p>
          <a:endParaRPr lang="es-ES"/>
        </a:p>
      </dgm:t>
    </dgm:pt>
    <dgm:pt modelId="{C918FB73-D915-8F41-AE0D-C2A651AC7689}">
      <dgm:prSet phldrT="[Texto]" custT="1"/>
      <dgm:spPr/>
      <dgm:t>
        <a:bodyPr/>
        <a:lstStyle/>
        <a:p>
          <a:r>
            <a:rPr lang="es-ES" sz="1800" dirty="0" smtClean="0"/>
            <a:t>IAAA-UZ</a:t>
          </a:r>
          <a:endParaRPr lang="es-ES" sz="1800" dirty="0"/>
        </a:p>
      </dgm:t>
    </dgm:pt>
    <dgm:pt modelId="{E4A197EE-F1D2-A445-9DE6-79E98027A7D6}" type="parTrans" cxnId="{7D7C1D61-1BAC-FD47-8D67-C37BBD5F0718}">
      <dgm:prSet/>
      <dgm:spPr/>
      <dgm:t>
        <a:bodyPr/>
        <a:lstStyle/>
        <a:p>
          <a:endParaRPr lang="es-ES"/>
        </a:p>
      </dgm:t>
    </dgm:pt>
    <dgm:pt modelId="{BCA3A4A0-B1E1-5B42-82DB-255AD57A8B77}" type="sibTrans" cxnId="{7D7C1D61-1BAC-FD47-8D67-C37BBD5F0718}">
      <dgm:prSet/>
      <dgm:spPr/>
      <dgm:t>
        <a:bodyPr/>
        <a:lstStyle/>
        <a:p>
          <a:endParaRPr lang="es-ES"/>
        </a:p>
      </dgm:t>
    </dgm:pt>
    <dgm:pt modelId="{B9092A86-8D8C-224A-B320-1FF99DCBFE65}">
      <dgm:prSet phldrT="[Texto]" custT="1"/>
      <dgm:spPr/>
      <dgm:t>
        <a:bodyPr/>
        <a:lstStyle/>
        <a:p>
          <a:pPr algn="r"/>
          <a:r>
            <a:rPr lang="es-ES" sz="1800" dirty="0" smtClean="0"/>
            <a:t>MORELAB-UD</a:t>
          </a:r>
          <a:endParaRPr lang="es-ES" sz="1800" dirty="0"/>
        </a:p>
      </dgm:t>
    </dgm:pt>
    <dgm:pt modelId="{BDD56F43-CAAC-EF46-AD0F-6E209FA5BB73}" type="parTrans" cxnId="{F949059E-D8D7-C34E-A468-8CC6B506DD74}">
      <dgm:prSet/>
      <dgm:spPr/>
      <dgm:t>
        <a:bodyPr/>
        <a:lstStyle/>
        <a:p>
          <a:endParaRPr lang="es-ES"/>
        </a:p>
      </dgm:t>
    </dgm:pt>
    <dgm:pt modelId="{4D8E1E0F-63E7-8345-AA0D-415EB9B94DC4}" type="sibTrans" cxnId="{F949059E-D8D7-C34E-A468-8CC6B506DD74}">
      <dgm:prSet/>
      <dgm:spPr/>
      <dgm:t>
        <a:bodyPr/>
        <a:lstStyle/>
        <a:p>
          <a:endParaRPr lang="es-ES"/>
        </a:p>
      </dgm:t>
    </dgm:pt>
    <dgm:pt modelId="{4A755BAB-010F-8C4C-92B3-A2EF79662D66}">
      <dgm:prSet phldrT="[Texto]" custT="1"/>
      <dgm:spPr/>
      <dgm:t>
        <a:bodyPr/>
        <a:lstStyle/>
        <a:p>
          <a:pPr algn="r"/>
          <a:r>
            <a:rPr lang="es-ES" sz="1800" dirty="0" smtClean="0"/>
            <a:t>OEG-UPM</a:t>
          </a:r>
          <a:endParaRPr lang="es-ES" sz="1800" dirty="0"/>
        </a:p>
      </dgm:t>
    </dgm:pt>
    <dgm:pt modelId="{49267066-59D7-1844-B944-E381CECCE48C}" type="parTrans" cxnId="{C107A025-BC11-9643-8E59-ADEDB70D52DC}">
      <dgm:prSet/>
      <dgm:spPr/>
      <dgm:t>
        <a:bodyPr/>
        <a:lstStyle/>
        <a:p>
          <a:endParaRPr lang="es-ES"/>
        </a:p>
      </dgm:t>
    </dgm:pt>
    <dgm:pt modelId="{B2206F2B-875D-AA48-A705-78A08DA3A201}" type="sibTrans" cxnId="{C107A025-BC11-9643-8E59-ADEDB70D52DC}">
      <dgm:prSet/>
      <dgm:spPr/>
      <dgm:t>
        <a:bodyPr/>
        <a:lstStyle/>
        <a:p>
          <a:endParaRPr lang="es-ES"/>
        </a:p>
      </dgm:t>
    </dgm:pt>
    <dgm:pt modelId="{E96F6BA1-472A-DB40-99F5-FA5D1D1B0D26}">
      <dgm:prSet phldrT="[Texto]" custT="1"/>
      <dgm:spPr/>
      <dgm:t>
        <a:bodyPr/>
        <a:lstStyle/>
        <a:p>
          <a:pPr algn="r"/>
          <a:r>
            <a:rPr lang="es-ES" sz="1800" dirty="0" smtClean="0"/>
            <a:t>LBD-UDC</a:t>
          </a:r>
          <a:endParaRPr lang="es-ES" sz="1800" dirty="0"/>
        </a:p>
      </dgm:t>
    </dgm:pt>
    <dgm:pt modelId="{6119105C-0F95-0D49-AB01-92B983CC6C64}" type="parTrans" cxnId="{01F94F9E-E45F-0342-BD43-7B91FAEE7B26}">
      <dgm:prSet/>
      <dgm:spPr/>
      <dgm:t>
        <a:bodyPr/>
        <a:lstStyle/>
        <a:p>
          <a:endParaRPr lang="es-ES"/>
        </a:p>
      </dgm:t>
    </dgm:pt>
    <dgm:pt modelId="{8DFBD23F-6FD7-4A44-A33F-5148D4BAB30C}" type="sibTrans" cxnId="{01F94F9E-E45F-0342-BD43-7B91FAEE7B26}">
      <dgm:prSet/>
      <dgm:spPr/>
      <dgm:t>
        <a:bodyPr/>
        <a:lstStyle/>
        <a:p>
          <a:endParaRPr lang="es-ES"/>
        </a:p>
      </dgm:t>
    </dgm:pt>
    <dgm:pt modelId="{5762F0D9-95B4-0547-8377-A6D37BC7DEF1}">
      <dgm:prSet phldrT="[Texto]" custT="1"/>
      <dgm:spPr/>
      <dgm:t>
        <a:bodyPr/>
        <a:lstStyle/>
        <a:p>
          <a:pPr algn="r"/>
          <a:r>
            <a:rPr lang="es-ES" sz="1800" dirty="0" smtClean="0"/>
            <a:t>IAAA-UZ</a:t>
          </a:r>
          <a:endParaRPr lang="es-ES" sz="1800" dirty="0"/>
        </a:p>
      </dgm:t>
    </dgm:pt>
    <dgm:pt modelId="{BE4412BE-6247-7942-AAC2-A2248B3E58BE}" type="parTrans" cxnId="{31AE4AA8-9136-E547-8554-027769E3CE36}">
      <dgm:prSet/>
      <dgm:spPr/>
      <dgm:t>
        <a:bodyPr/>
        <a:lstStyle/>
        <a:p>
          <a:endParaRPr lang="es-ES"/>
        </a:p>
      </dgm:t>
    </dgm:pt>
    <dgm:pt modelId="{018C7F3D-B406-5E43-AF98-1EF1B1311FDC}" type="sibTrans" cxnId="{31AE4AA8-9136-E547-8554-027769E3CE36}">
      <dgm:prSet/>
      <dgm:spPr/>
      <dgm:t>
        <a:bodyPr/>
        <a:lstStyle/>
        <a:p>
          <a:endParaRPr lang="es-ES"/>
        </a:p>
      </dgm:t>
    </dgm:pt>
    <dgm:pt modelId="{F99CF275-41E8-6947-AA21-52745F594D66}" type="pres">
      <dgm:prSet presAssocID="{5621D4DF-3B67-9945-B26C-1605CB35312B}" presName="cycleMatrixDiagram" presStyleCnt="0">
        <dgm:presLayoutVars>
          <dgm:chMax val="1"/>
          <dgm:dir/>
          <dgm:animLvl val="lvl"/>
          <dgm:resizeHandles val="exact"/>
        </dgm:presLayoutVars>
      </dgm:prSet>
      <dgm:spPr/>
    </dgm:pt>
    <dgm:pt modelId="{B086AC33-2430-9341-8851-354A35FFAC72}" type="pres">
      <dgm:prSet presAssocID="{5621D4DF-3B67-9945-B26C-1605CB35312B}" presName="children" presStyleCnt="0"/>
      <dgm:spPr/>
    </dgm:pt>
    <dgm:pt modelId="{44614585-8182-8642-8F47-51EF4AC792FF}" type="pres">
      <dgm:prSet presAssocID="{5621D4DF-3B67-9945-B26C-1605CB35312B}" presName="child1group" presStyleCnt="0"/>
      <dgm:spPr/>
    </dgm:pt>
    <dgm:pt modelId="{59A2A3A6-8C67-9044-A9D7-3A31C53A1EDC}" type="pres">
      <dgm:prSet presAssocID="{5621D4DF-3B67-9945-B26C-1605CB35312B}" presName="child1" presStyleLbl="bgAcc1" presStyleIdx="0" presStyleCnt="4" custScaleX="187472" custScaleY="135694" custLinFactNeighborX="-21478" custLinFactNeighborY="4308"/>
      <dgm:spPr/>
      <dgm:t>
        <a:bodyPr/>
        <a:lstStyle/>
        <a:p>
          <a:endParaRPr lang="es-ES"/>
        </a:p>
      </dgm:t>
    </dgm:pt>
    <dgm:pt modelId="{093C32A0-AF61-C24C-A325-26B8AB262833}" type="pres">
      <dgm:prSet presAssocID="{5621D4DF-3B67-9945-B26C-1605CB35312B}" presName="child1Text" presStyleLbl="bgAcc1" presStyleIdx="0" presStyleCnt="4">
        <dgm:presLayoutVars>
          <dgm:bulletEnabled val="1"/>
        </dgm:presLayoutVars>
      </dgm:prSet>
      <dgm:spPr/>
      <dgm:t>
        <a:bodyPr/>
        <a:lstStyle/>
        <a:p>
          <a:endParaRPr lang="es-ES"/>
        </a:p>
      </dgm:t>
    </dgm:pt>
    <dgm:pt modelId="{8EA87666-2C1D-2144-8094-51779607F6B2}" type="pres">
      <dgm:prSet presAssocID="{5621D4DF-3B67-9945-B26C-1605CB35312B}" presName="child2group" presStyleCnt="0"/>
      <dgm:spPr/>
    </dgm:pt>
    <dgm:pt modelId="{4B1A7F81-8053-8C41-A5EF-5E1F3F44C11F}" type="pres">
      <dgm:prSet presAssocID="{5621D4DF-3B67-9945-B26C-1605CB35312B}" presName="child2" presStyleLbl="bgAcc1" presStyleIdx="1" presStyleCnt="4" custScaleX="159677" custScaleY="187484" custLinFactNeighborX="45926" custLinFactNeighborY="22746"/>
      <dgm:spPr/>
      <dgm:t>
        <a:bodyPr/>
        <a:lstStyle/>
        <a:p>
          <a:endParaRPr lang="es-ES"/>
        </a:p>
      </dgm:t>
    </dgm:pt>
    <dgm:pt modelId="{D3746ED3-F6A8-3A4F-A484-D36B85A3BF29}" type="pres">
      <dgm:prSet presAssocID="{5621D4DF-3B67-9945-B26C-1605CB35312B}" presName="child2Text" presStyleLbl="bgAcc1" presStyleIdx="1" presStyleCnt="4">
        <dgm:presLayoutVars>
          <dgm:bulletEnabled val="1"/>
        </dgm:presLayoutVars>
      </dgm:prSet>
      <dgm:spPr/>
      <dgm:t>
        <a:bodyPr/>
        <a:lstStyle/>
        <a:p>
          <a:endParaRPr lang="es-ES"/>
        </a:p>
      </dgm:t>
    </dgm:pt>
    <dgm:pt modelId="{D7A48D1C-6F32-6D4E-9A0E-041C81BDCBF7}" type="pres">
      <dgm:prSet presAssocID="{5621D4DF-3B67-9945-B26C-1605CB35312B}" presName="child3group" presStyleCnt="0"/>
      <dgm:spPr/>
    </dgm:pt>
    <dgm:pt modelId="{8031FE91-A067-314C-8A13-A653666A1786}" type="pres">
      <dgm:prSet presAssocID="{5621D4DF-3B67-9945-B26C-1605CB35312B}" presName="child3" presStyleLbl="bgAcc1" presStyleIdx="2" presStyleCnt="4" custScaleX="161213" custScaleY="169692" custLinFactNeighborX="20606" custLinFactNeighborY="-18554"/>
      <dgm:spPr/>
      <dgm:t>
        <a:bodyPr/>
        <a:lstStyle/>
        <a:p>
          <a:endParaRPr lang="es-ES"/>
        </a:p>
      </dgm:t>
    </dgm:pt>
    <dgm:pt modelId="{18C54C01-015B-A548-A54A-B9AFEF16A823}" type="pres">
      <dgm:prSet presAssocID="{5621D4DF-3B67-9945-B26C-1605CB35312B}" presName="child3Text" presStyleLbl="bgAcc1" presStyleIdx="2" presStyleCnt="4">
        <dgm:presLayoutVars>
          <dgm:bulletEnabled val="1"/>
        </dgm:presLayoutVars>
      </dgm:prSet>
      <dgm:spPr/>
      <dgm:t>
        <a:bodyPr/>
        <a:lstStyle/>
        <a:p>
          <a:endParaRPr lang="es-ES"/>
        </a:p>
      </dgm:t>
    </dgm:pt>
    <dgm:pt modelId="{D99A0427-D992-5346-A0D7-DFD6B1BAD17D}" type="pres">
      <dgm:prSet presAssocID="{5621D4DF-3B67-9945-B26C-1605CB35312B}" presName="child4group" presStyleCnt="0"/>
      <dgm:spPr/>
    </dgm:pt>
    <dgm:pt modelId="{A6A28018-6B2B-734D-BC29-4562A4603475}" type="pres">
      <dgm:prSet presAssocID="{5621D4DF-3B67-9945-B26C-1605CB35312B}" presName="child4" presStyleLbl="bgAcc1" presStyleIdx="3" presStyleCnt="4" custScaleX="173053" custScaleY="154687" custLinFactNeighborX="-28688" custLinFactNeighborY="-40801"/>
      <dgm:spPr/>
      <dgm:t>
        <a:bodyPr/>
        <a:lstStyle/>
        <a:p>
          <a:endParaRPr lang="es-ES"/>
        </a:p>
      </dgm:t>
    </dgm:pt>
    <dgm:pt modelId="{C3B5C80B-F584-0E42-8772-0D5044A241B5}" type="pres">
      <dgm:prSet presAssocID="{5621D4DF-3B67-9945-B26C-1605CB35312B}" presName="child4Text" presStyleLbl="bgAcc1" presStyleIdx="3" presStyleCnt="4">
        <dgm:presLayoutVars>
          <dgm:bulletEnabled val="1"/>
        </dgm:presLayoutVars>
      </dgm:prSet>
      <dgm:spPr/>
      <dgm:t>
        <a:bodyPr/>
        <a:lstStyle/>
        <a:p>
          <a:endParaRPr lang="es-ES"/>
        </a:p>
      </dgm:t>
    </dgm:pt>
    <dgm:pt modelId="{CF6C886A-5179-DF42-A71E-3F23368CDEF3}" type="pres">
      <dgm:prSet presAssocID="{5621D4DF-3B67-9945-B26C-1605CB35312B}" presName="childPlaceholder" presStyleCnt="0"/>
      <dgm:spPr/>
    </dgm:pt>
    <dgm:pt modelId="{B2603EAE-C158-874B-9793-13230C1C2317}" type="pres">
      <dgm:prSet presAssocID="{5621D4DF-3B67-9945-B26C-1605CB35312B}" presName="circle" presStyleCnt="0"/>
      <dgm:spPr/>
    </dgm:pt>
    <dgm:pt modelId="{B8C0CED6-8B47-7342-B821-ECA68A5F00C7}" type="pres">
      <dgm:prSet presAssocID="{5621D4DF-3B67-9945-B26C-1605CB35312B}" presName="quadrant1" presStyleLbl="node1" presStyleIdx="0" presStyleCnt="4" custScaleX="130039">
        <dgm:presLayoutVars>
          <dgm:chMax val="1"/>
          <dgm:bulletEnabled val="1"/>
        </dgm:presLayoutVars>
      </dgm:prSet>
      <dgm:spPr/>
      <dgm:t>
        <a:bodyPr/>
        <a:lstStyle/>
        <a:p>
          <a:endParaRPr lang="es-ES"/>
        </a:p>
      </dgm:t>
    </dgm:pt>
    <dgm:pt modelId="{1F3B989B-67FF-1D47-BFD6-E3F6C8A50E22}" type="pres">
      <dgm:prSet presAssocID="{5621D4DF-3B67-9945-B26C-1605CB35312B}" presName="quadrant2" presStyleLbl="node1" presStyleIdx="1" presStyleCnt="4" custScaleX="124899" custLinFactNeighborX="28341" custLinFactNeighborY="886">
        <dgm:presLayoutVars>
          <dgm:chMax val="1"/>
          <dgm:bulletEnabled val="1"/>
        </dgm:presLayoutVars>
      </dgm:prSet>
      <dgm:spPr/>
    </dgm:pt>
    <dgm:pt modelId="{1B288032-09AA-6645-AFAB-CB9FEAB3C6EA}" type="pres">
      <dgm:prSet presAssocID="{5621D4DF-3B67-9945-B26C-1605CB35312B}" presName="quadrant3" presStyleLbl="node1" presStyleIdx="2" presStyleCnt="4" custScaleX="126553" custLinFactNeighborX="27454" custLinFactNeighborY="-1771">
        <dgm:presLayoutVars>
          <dgm:chMax val="1"/>
          <dgm:bulletEnabled val="1"/>
        </dgm:presLayoutVars>
      </dgm:prSet>
      <dgm:spPr/>
      <dgm:t>
        <a:bodyPr/>
        <a:lstStyle/>
        <a:p>
          <a:endParaRPr lang="es-ES"/>
        </a:p>
      </dgm:t>
    </dgm:pt>
    <dgm:pt modelId="{A35EF42A-C51C-6B45-9466-31CAAE25EBC7}" type="pres">
      <dgm:prSet presAssocID="{5621D4DF-3B67-9945-B26C-1605CB35312B}" presName="quadrant4" presStyleLbl="node1" presStyleIdx="3" presStyleCnt="4" custScaleX="131163">
        <dgm:presLayoutVars>
          <dgm:chMax val="1"/>
          <dgm:bulletEnabled val="1"/>
        </dgm:presLayoutVars>
      </dgm:prSet>
      <dgm:spPr/>
      <dgm:t>
        <a:bodyPr/>
        <a:lstStyle/>
        <a:p>
          <a:endParaRPr lang="es-ES"/>
        </a:p>
      </dgm:t>
    </dgm:pt>
    <dgm:pt modelId="{BC533127-B009-F745-8C5B-52E401E0B44B}" type="pres">
      <dgm:prSet presAssocID="{5621D4DF-3B67-9945-B26C-1605CB35312B}" presName="quadrantPlaceholder" presStyleCnt="0"/>
      <dgm:spPr/>
    </dgm:pt>
    <dgm:pt modelId="{4E25DAAD-E83B-7249-81B1-09154728F7F5}" type="pres">
      <dgm:prSet presAssocID="{5621D4DF-3B67-9945-B26C-1605CB35312B}" presName="center1" presStyleLbl="fgShp" presStyleIdx="0" presStyleCnt="2" custLinFactNeighborX="33346" custLinFactNeighborY="2950"/>
      <dgm:spPr/>
    </dgm:pt>
    <dgm:pt modelId="{27609B01-36B2-D844-AA45-D057338312F4}" type="pres">
      <dgm:prSet presAssocID="{5621D4DF-3B67-9945-B26C-1605CB35312B}" presName="center2" presStyleLbl="fgShp" presStyleIdx="1" presStyleCnt="2" custLinFactNeighborX="41041"/>
      <dgm:spPr/>
    </dgm:pt>
  </dgm:ptLst>
  <dgm:cxnLst>
    <dgm:cxn modelId="{189BE851-BC51-AA4B-A526-913BF8F7CC86}" type="presOf" srcId="{5621D4DF-3B67-9945-B26C-1605CB35312B}" destId="{F99CF275-41E8-6947-AA21-52745F594D66}" srcOrd="0" destOrd="0" presId="urn:microsoft.com/office/officeart/2005/8/layout/cycle4"/>
    <dgm:cxn modelId="{5062D420-ED00-194A-961F-7D185BCD2379}" type="presOf" srcId="{CF101356-D5F7-064D-982D-3797B5954F69}" destId="{1B288032-09AA-6645-AFAB-CB9FEAB3C6EA}" srcOrd="0" destOrd="0" presId="urn:microsoft.com/office/officeart/2005/8/layout/cycle4"/>
    <dgm:cxn modelId="{990A7237-F557-9C44-BB99-B23F04D1ABCB}" srcId="{EC80439A-B452-3443-8399-36E28C638FE7}" destId="{29784BF2-384B-A34D-9A52-EADD3D01118B}" srcOrd="1" destOrd="0" parTransId="{3DA86CF7-26E1-F440-93D0-57EFAF637C7B}" sibTransId="{015A5B89-4980-CB48-B29B-D42E805238FD}"/>
    <dgm:cxn modelId="{38D3927F-B250-B04E-B545-715C9FEA7CE7}" type="presOf" srcId="{C2E7CC10-4D83-954E-B045-A71AFD30AB70}" destId="{59A2A3A6-8C67-9044-A9D7-3A31C53A1EDC}" srcOrd="0" destOrd="1" presId="urn:microsoft.com/office/officeart/2005/8/layout/cycle4"/>
    <dgm:cxn modelId="{07057DB6-418E-154D-BFD2-4A75B45ADDBB}" srcId="{5621D4DF-3B67-9945-B26C-1605CB35312B}" destId="{CF101356-D5F7-064D-982D-3797B5954F69}" srcOrd="2" destOrd="0" parTransId="{F6CC3905-20FB-E343-8351-6083C8CE1D76}" sibTransId="{A45410B5-1B93-7D41-940C-01792A144135}"/>
    <dgm:cxn modelId="{680FF9F6-FFB1-244C-91B5-4FF1B453159E}" type="presOf" srcId="{C918FB73-D915-8F41-AE0D-C2A651AC7689}" destId="{093C32A0-AF61-C24C-A325-26B8AB262833}" srcOrd="1" destOrd="4" presId="urn:microsoft.com/office/officeart/2005/8/layout/cycle4"/>
    <dgm:cxn modelId="{FB0A6529-3A47-974D-A49E-E22D4C5E948F}" type="presOf" srcId="{B8E36A85-3140-5E4C-8B5C-114198262FB0}" destId="{D3746ED3-F6A8-3A4F-A484-D36B85A3BF29}" srcOrd="1" destOrd="6" presId="urn:microsoft.com/office/officeart/2005/8/layout/cycle4"/>
    <dgm:cxn modelId="{3816AE79-8815-224C-AACF-F251D480C9C0}" type="presOf" srcId="{09C1EE7F-2CE7-3F42-9F43-25729E494CDB}" destId="{4B1A7F81-8053-8C41-A5EF-5E1F3F44C11F}" srcOrd="0" destOrd="1" presId="urn:microsoft.com/office/officeart/2005/8/layout/cycle4"/>
    <dgm:cxn modelId="{D1A94D5C-EAA6-6B4B-B24E-8D0704E14E90}" srcId="{8A89F68A-1AEB-E745-819D-BB27C1F9BD43}" destId="{B8E36A85-3140-5E4C-8B5C-114198262FB0}" srcOrd="6" destOrd="0" parTransId="{4BEEF759-7BF3-E443-9B26-58FCA37AC40A}" sibTransId="{CF07C5FC-140C-0441-84C2-F9EE6DCC26A6}"/>
    <dgm:cxn modelId="{E573CCDA-AF67-BA4B-A4F3-395934C7F4E6}" type="presOf" srcId="{F64487FC-8ED8-9344-8D94-F2166861B2A6}" destId="{D3746ED3-F6A8-3A4F-A484-D36B85A3BF29}" srcOrd="1" destOrd="4" presId="urn:microsoft.com/office/officeart/2005/8/layout/cycle4"/>
    <dgm:cxn modelId="{C7B00988-D9F0-3945-B36F-AC7227F1E5AB}" type="presOf" srcId="{CAEA5651-AB35-F64B-AC47-4C5AD95C3F2C}" destId="{C3B5C80B-F584-0E42-8772-0D5044A241B5}" srcOrd="1" destOrd="0" presId="urn:microsoft.com/office/officeart/2005/8/layout/cycle4"/>
    <dgm:cxn modelId="{FC7DF116-9534-6D4E-B3D0-106EA805119C}" type="presOf" srcId="{0D4DA834-3BA3-0A4C-A668-881D45FCA799}" destId="{093C32A0-AF61-C24C-A325-26B8AB262833}" srcOrd="1" destOrd="2" presId="urn:microsoft.com/office/officeart/2005/8/layout/cycle4"/>
    <dgm:cxn modelId="{9E1DBC8E-FAC3-8340-99FF-22BC7CF1ACA5}" type="presOf" srcId="{73A57B2C-F549-1A45-A0F3-9968F8A5054B}" destId="{D3746ED3-F6A8-3A4F-A484-D36B85A3BF29}" srcOrd="1" destOrd="2" presId="urn:microsoft.com/office/officeart/2005/8/layout/cycle4"/>
    <dgm:cxn modelId="{285CA7A0-D661-EF40-8C71-05B89F05E937}" type="presOf" srcId="{991E1637-9E20-7B49-9826-80C877745B91}" destId="{D3746ED3-F6A8-3A4F-A484-D36B85A3BF29}" srcOrd="1" destOrd="3" presId="urn:microsoft.com/office/officeart/2005/8/layout/cycle4"/>
    <dgm:cxn modelId="{0AE27F98-65E3-CB4E-848B-935C158AE4F3}" srcId="{777A5016-F7C2-CC4E-8DB7-2F590B49F69C}" destId="{0D4DA834-3BA3-0A4C-A668-881D45FCA799}" srcOrd="2" destOrd="0" parTransId="{6A27D3F6-878B-D944-BBAE-D649ABA580DC}" sibTransId="{ACF6D6D6-FCBD-154C-BA3F-50F237ACE6DE}"/>
    <dgm:cxn modelId="{B0844EE1-0C99-F744-B9C9-8A0ED48F0F39}" type="presOf" srcId="{C2E7CC10-4D83-954E-B045-A71AFD30AB70}" destId="{093C32A0-AF61-C24C-A325-26B8AB262833}" srcOrd="1" destOrd="1" presId="urn:microsoft.com/office/officeart/2005/8/layout/cycle4"/>
    <dgm:cxn modelId="{1FBC7A1A-BDED-9A47-A861-8E0AF2D6ECE1}" type="presOf" srcId="{0D4DA834-3BA3-0A4C-A668-881D45FCA799}" destId="{59A2A3A6-8C67-9044-A9D7-3A31C53A1EDC}" srcOrd="0" destOrd="2" presId="urn:microsoft.com/office/officeart/2005/8/layout/cycle4"/>
    <dgm:cxn modelId="{92661168-1F30-5D44-B446-3CB44A697695}" srcId="{8A89F68A-1AEB-E745-819D-BB27C1F9BD43}" destId="{6ECD7238-B413-EF49-BDE3-9C8275ACD1EC}" srcOrd="0" destOrd="0" parTransId="{D980819E-110A-E94F-B264-060CD0F3AC36}" sibTransId="{B115DC5E-75C8-C84F-80DE-08AD2239F60C}"/>
    <dgm:cxn modelId="{FAB397EA-C25F-6B48-B6FC-C93C9B83A584}" type="presOf" srcId="{6ECD7238-B413-EF49-BDE3-9C8275ACD1EC}" destId="{4B1A7F81-8053-8C41-A5EF-5E1F3F44C11F}" srcOrd="0" destOrd="0" presId="urn:microsoft.com/office/officeart/2005/8/layout/cycle4"/>
    <dgm:cxn modelId="{35B34454-FA9C-044B-AF97-7C7F4AAB6DC4}" type="presOf" srcId="{48D810A9-D6FD-9849-85CC-B65F8787B6D6}" destId="{4B1A7F81-8053-8C41-A5EF-5E1F3F44C11F}" srcOrd="0" destOrd="5" presId="urn:microsoft.com/office/officeart/2005/8/layout/cycle4"/>
    <dgm:cxn modelId="{02827DEB-DF76-DD4C-9806-DF41CCB84730}" type="presOf" srcId="{B9092A86-8D8C-224A-B320-1FF99DCBFE65}" destId="{8031FE91-A067-314C-8A13-A653666A1786}" srcOrd="0" destOrd="1" presId="urn:microsoft.com/office/officeart/2005/8/layout/cycle4"/>
    <dgm:cxn modelId="{D65C9CF9-9AB2-C04A-B9AA-1B45B866A924}" type="presOf" srcId="{4A755BAB-010F-8C4C-92B3-A2EF79662D66}" destId="{18C54C01-015B-A548-A54A-B9AFEF16A823}" srcOrd="1" destOrd="2" presId="urn:microsoft.com/office/officeart/2005/8/layout/cycle4"/>
    <dgm:cxn modelId="{7DB83E0D-A2DA-5F41-B0EE-0ACBF469887B}" srcId="{8A89F68A-1AEB-E745-819D-BB27C1F9BD43}" destId="{09C1EE7F-2CE7-3F42-9F43-25729E494CDB}" srcOrd="1" destOrd="0" parTransId="{5594C39B-FDFA-9642-8C98-B3BA05104209}" sibTransId="{7557A30A-392A-194C-ADA0-0278CF72EB39}"/>
    <dgm:cxn modelId="{A8018D94-A880-844B-B4E6-766AD2D626F4}" srcId="{777A5016-F7C2-CC4E-8DB7-2F590B49F69C}" destId="{0AE6EEC8-EDAC-B847-8886-25EBB8A5EFE3}" srcOrd="0" destOrd="0" parTransId="{0907287E-A353-C94C-A808-7D76DD35BA1F}" sibTransId="{FCEF37FB-BC84-E44C-AC6A-4CD9661474A5}"/>
    <dgm:cxn modelId="{F949059E-D8D7-C34E-A468-8CC6B506DD74}" srcId="{CF101356-D5F7-064D-982D-3797B5954F69}" destId="{B9092A86-8D8C-224A-B320-1FF99DCBFE65}" srcOrd="1" destOrd="0" parTransId="{BDD56F43-CAAC-EF46-AD0F-6E209FA5BB73}" sibTransId="{4D8E1E0F-63E7-8345-AA0D-415EB9B94DC4}"/>
    <dgm:cxn modelId="{31AE4AA8-9136-E547-8554-027769E3CE36}" srcId="{CF101356-D5F7-064D-982D-3797B5954F69}" destId="{5762F0D9-95B4-0547-8377-A6D37BC7DEF1}" srcOrd="4" destOrd="0" parTransId="{BE4412BE-6247-7942-AAC2-A2248B3E58BE}" sibTransId="{018C7F3D-B406-5E43-AF98-1EF1B1311FDC}"/>
    <dgm:cxn modelId="{0891ECD0-C12C-DC42-83BD-9E2C5B6E4870}" srcId="{EC80439A-B452-3443-8399-36E28C638FE7}" destId="{CAEA5651-AB35-F64B-AC47-4C5AD95C3F2C}" srcOrd="0" destOrd="0" parTransId="{845F2733-90E0-924E-9D7F-12BE2B15DFCF}" sibTransId="{62AA5280-8093-4747-833F-46E405368EE0}"/>
    <dgm:cxn modelId="{0D59867F-7550-9749-B155-2FE3302EBECB}" type="presOf" srcId="{E96F6BA1-472A-DB40-99F5-FA5D1D1B0D26}" destId="{8031FE91-A067-314C-8A13-A653666A1786}" srcOrd="0" destOrd="3" presId="urn:microsoft.com/office/officeart/2005/8/layout/cycle4"/>
    <dgm:cxn modelId="{CF26AA73-7DA1-F548-8D5B-1EFB38A4C2FC}" srcId="{8A89F68A-1AEB-E745-819D-BB27C1F9BD43}" destId="{F64487FC-8ED8-9344-8D94-F2166861B2A6}" srcOrd="4" destOrd="0" parTransId="{0F4E7B20-B52D-2348-B299-3B088E425712}" sibTransId="{5BFE4219-D8D3-514A-A9ED-B24120E442CA}"/>
    <dgm:cxn modelId="{E9C00235-27CE-3349-B3DF-996DCC74125C}" srcId="{8A89F68A-1AEB-E745-819D-BB27C1F9BD43}" destId="{48D810A9-D6FD-9849-85CC-B65F8787B6D6}" srcOrd="5" destOrd="0" parTransId="{F465B1A5-F5AA-0F48-9122-0095AA17C0E4}" sibTransId="{0AEA117F-1B52-7E45-8DF8-77EDD5A2059B}"/>
    <dgm:cxn modelId="{37761D73-2B3A-5E4A-978F-4ED38F181532}" srcId="{8A89F68A-1AEB-E745-819D-BB27C1F9BD43}" destId="{991E1637-9E20-7B49-9826-80C877745B91}" srcOrd="3" destOrd="0" parTransId="{8B2B73FE-4372-2647-B703-893A237152D0}" sibTransId="{24ACA0EF-40E6-7F41-90D0-55269E8DE791}"/>
    <dgm:cxn modelId="{C09B00E5-74A4-8740-86EA-6169FCDAD2A8}" type="presOf" srcId="{4A755BAB-010F-8C4C-92B3-A2EF79662D66}" destId="{8031FE91-A067-314C-8A13-A653666A1786}" srcOrd="0" destOrd="2" presId="urn:microsoft.com/office/officeart/2005/8/layout/cycle4"/>
    <dgm:cxn modelId="{1776CF27-2D9B-9843-AA6D-55C9005B24BF}" type="presOf" srcId="{09C1EE7F-2CE7-3F42-9F43-25729E494CDB}" destId="{D3746ED3-F6A8-3A4F-A484-D36B85A3BF29}" srcOrd="1" destOrd="1" presId="urn:microsoft.com/office/officeart/2005/8/layout/cycle4"/>
    <dgm:cxn modelId="{D77FE95C-5FA5-E947-9198-9EE2D96840C9}" type="presOf" srcId="{0AE6EEC8-EDAC-B847-8886-25EBB8A5EFE3}" destId="{093C32A0-AF61-C24C-A325-26B8AB262833}" srcOrd="1" destOrd="0" presId="urn:microsoft.com/office/officeart/2005/8/layout/cycle4"/>
    <dgm:cxn modelId="{6641B4F3-4F4D-C042-9802-B13D3FDD228C}" srcId="{8A89F68A-1AEB-E745-819D-BB27C1F9BD43}" destId="{73A57B2C-F549-1A45-A0F3-9968F8A5054B}" srcOrd="2" destOrd="0" parTransId="{268B1D3F-C172-8449-A90F-173F8C6227AB}" sibTransId="{3E606EC8-6DED-0043-A700-067078095E16}"/>
    <dgm:cxn modelId="{BFFE6848-FABE-FC41-946E-5CD091CEC743}" srcId="{777A5016-F7C2-CC4E-8DB7-2F590B49F69C}" destId="{C2E7CC10-4D83-954E-B045-A71AFD30AB70}" srcOrd="1" destOrd="0" parTransId="{7AF01D38-2EB1-E140-BEAB-A3258DC17E1F}" sibTransId="{30764692-584F-DC49-AEDD-B03D2C0C9167}"/>
    <dgm:cxn modelId="{1799EE87-5DE7-9240-B776-02A1BAB136BF}" type="presOf" srcId="{EC80439A-B452-3443-8399-36E28C638FE7}" destId="{A35EF42A-C51C-6B45-9466-31CAAE25EBC7}" srcOrd="0" destOrd="0" presId="urn:microsoft.com/office/officeart/2005/8/layout/cycle4"/>
    <dgm:cxn modelId="{2659ED40-7476-3642-A152-59141D844C2A}" type="presOf" srcId="{CAEA5651-AB35-F64B-AC47-4C5AD95C3F2C}" destId="{A6A28018-6B2B-734D-BC29-4562A4603475}" srcOrd="0" destOrd="0" presId="urn:microsoft.com/office/officeart/2005/8/layout/cycle4"/>
    <dgm:cxn modelId="{B6439AB4-9938-8045-8635-E4AB463D1D52}" type="presOf" srcId="{73A57B2C-F549-1A45-A0F3-9968F8A5054B}" destId="{4B1A7F81-8053-8C41-A5EF-5E1F3F44C11F}" srcOrd="0" destOrd="2" presId="urn:microsoft.com/office/officeart/2005/8/layout/cycle4"/>
    <dgm:cxn modelId="{BDAA2760-55D5-6042-B1B2-3BE546FCCF4F}" type="presOf" srcId="{29784BF2-384B-A34D-9A52-EADD3D01118B}" destId="{A6A28018-6B2B-734D-BC29-4562A4603475}" srcOrd="0" destOrd="1" presId="urn:microsoft.com/office/officeart/2005/8/layout/cycle4"/>
    <dgm:cxn modelId="{A3A46AEC-7CE0-834C-85C2-A5EFEDAF0619}" srcId="{777A5016-F7C2-CC4E-8DB7-2F590B49F69C}" destId="{7E8B3C53-3244-0146-AADD-58CE36EF8A35}" srcOrd="3" destOrd="0" parTransId="{AC337582-C1D7-0640-B3C2-94CFD7BDD0F9}" sibTransId="{B70ECE92-4424-9043-91E5-A42247110190}"/>
    <dgm:cxn modelId="{7E2E4F93-E612-894F-B688-44FFB635718C}" type="presOf" srcId="{1AEDEFF7-A508-B140-9BC7-35A3E6C6BF16}" destId="{A6A28018-6B2B-734D-BC29-4562A4603475}" srcOrd="0" destOrd="2" presId="urn:microsoft.com/office/officeart/2005/8/layout/cycle4"/>
    <dgm:cxn modelId="{C663A65E-6A06-5249-869A-8841773611BD}" type="presOf" srcId="{A918BB2C-F6BD-1249-9C35-337A9E628724}" destId="{8031FE91-A067-314C-8A13-A653666A1786}" srcOrd="0" destOrd="0" presId="urn:microsoft.com/office/officeart/2005/8/layout/cycle4"/>
    <dgm:cxn modelId="{3BC78D8B-21A7-DC4B-A3FA-58CB9DF93A3F}" type="presOf" srcId="{E96F6BA1-472A-DB40-99F5-FA5D1D1B0D26}" destId="{18C54C01-015B-A548-A54A-B9AFEF16A823}" srcOrd="1" destOrd="3" presId="urn:microsoft.com/office/officeart/2005/8/layout/cycle4"/>
    <dgm:cxn modelId="{D96E3E41-9CCA-B940-8821-91F0F7F5EC0C}" srcId="{CF101356-D5F7-064D-982D-3797B5954F69}" destId="{A918BB2C-F6BD-1249-9C35-337A9E628724}" srcOrd="0" destOrd="0" parTransId="{3FD10B02-A201-5740-9224-7A5E017D8B88}" sibTransId="{D5B8EB3B-FA64-2047-80A7-AF5EA6693B4E}"/>
    <dgm:cxn modelId="{744B7C58-D9B9-574A-A953-1251B3BF4B66}" type="presOf" srcId="{48D810A9-D6FD-9849-85CC-B65F8787B6D6}" destId="{D3746ED3-F6A8-3A4F-A484-D36B85A3BF29}" srcOrd="1" destOrd="5" presId="urn:microsoft.com/office/officeart/2005/8/layout/cycle4"/>
    <dgm:cxn modelId="{20730E0B-26EB-8F47-A60C-57A2CAF49C02}" type="presOf" srcId="{B8E36A85-3140-5E4C-8B5C-114198262FB0}" destId="{4B1A7F81-8053-8C41-A5EF-5E1F3F44C11F}" srcOrd="0" destOrd="6" presId="urn:microsoft.com/office/officeart/2005/8/layout/cycle4"/>
    <dgm:cxn modelId="{14C65FCE-2933-DC49-809A-810D6B49FC63}" type="presOf" srcId="{C918FB73-D915-8F41-AE0D-C2A651AC7689}" destId="{59A2A3A6-8C67-9044-A9D7-3A31C53A1EDC}" srcOrd="0" destOrd="4" presId="urn:microsoft.com/office/officeart/2005/8/layout/cycle4"/>
    <dgm:cxn modelId="{AE75ECAD-F812-184E-BC3B-80707F9ABB3B}" type="presOf" srcId="{5762F0D9-95B4-0547-8377-A6D37BC7DEF1}" destId="{8031FE91-A067-314C-8A13-A653666A1786}" srcOrd="0" destOrd="4" presId="urn:microsoft.com/office/officeart/2005/8/layout/cycle4"/>
    <dgm:cxn modelId="{0F91C40C-600C-7146-B21A-A6C7CD52CC55}" type="presOf" srcId="{B9092A86-8D8C-224A-B320-1FF99DCBFE65}" destId="{18C54C01-015B-A548-A54A-B9AFEF16A823}" srcOrd="1" destOrd="1" presId="urn:microsoft.com/office/officeart/2005/8/layout/cycle4"/>
    <dgm:cxn modelId="{FE467F94-7813-E149-91BE-793013D7159F}" srcId="{5621D4DF-3B67-9945-B26C-1605CB35312B}" destId="{8A89F68A-1AEB-E745-819D-BB27C1F9BD43}" srcOrd="1" destOrd="0" parTransId="{DB6073EB-9129-DC46-989A-F1CF2FAC4A11}" sibTransId="{F6CAEEDC-C56B-A849-B7C5-95AB644BA064}"/>
    <dgm:cxn modelId="{A57B301C-C89F-4141-8407-ECF9921AFBBC}" type="presOf" srcId="{29784BF2-384B-A34D-9A52-EADD3D01118B}" destId="{C3B5C80B-F584-0E42-8772-0D5044A241B5}" srcOrd="1" destOrd="1" presId="urn:microsoft.com/office/officeart/2005/8/layout/cycle4"/>
    <dgm:cxn modelId="{33CFBDD3-DAEE-7E4D-A66B-ADA5730DBBF5}" type="presOf" srcId="{7E8B3C53-3244-0146-AADD-58CE36EF8A35}" destId="{093C32A0-AF61-C24C-A325-26B8AB262833}" srcOrd="1" destOrd="3" presId="urn:microsoft.com/office/officeart/2005/8/layout/cycle4"/>
    <dgm:cxn modelId="{72833CB3-EEF9-854A-965E-E221274B35D4}" type="presOf" srcId="{0AE6EEC8-EDAC-B847-8886-25EBB8A5EFE3}" destId="{59A2A3A6-8C67-9044-A9D7-3A31C53A1EDC}" srcOrd="0" destOrd="0" presId="urn:microsoft.com/office/officeart/2005/8/layout/cycle4"/>
    <dgm:cxn modelId="{2E400A5C-B067-594B-B833-245D097B7EAB}" type="presOf" srcId="{8A89F68A-1AEB-E745-819D-BB27C1F9BD43}" destId="{1F3B989B-67FF-1D47-BFD6-E3F6C8A50E22}" srcOrd="0" destOrd="0" presId="urn:microsoft.com/office/officeart/2005/8/layout/cycle4"/>
    <dgm:cxn modelId="{1825630C-699C-A247-B3F1-3DD31744F367}" type="presOf" srcId="{777A5016-F7C2-CC4E-8DB7-2F590B49F69C}" destId="{B8C0CED6-8B47-7342-B821-ECA68A5F00C7}" srcOrd="0" destOrd="0" presId="urn:microsoft.com/office/officeart/2005/8/layout/cycle4"/>
    <dgm:cxn modelId="{4C59324C-99F3-2246-AA67-E02ADAE7D2FB}" srcId="{5621D4DF-3B67-9945-B26C-1605CB35312B}" destId="{777A5016-F7C2-CC4E-8DB7-2F590B49F69C}" srcOrd="0" destOrd="0" parTransId="{EFC0F070-27F2-4349-B7BD-225E47C3DCEC}" sibTransId="{85849EF1-145E-9141-A39B-0870FE273BB2}"/>
    <dgm:cxn modelId="{E4AA72B8-1ADD-9F4B-A6F0-2257B8134582}" type="presOf" srcId="{7E8B3C53-3244-0146-AADD-58CE36EF8A35}" destId="{59A2A3A6-8C67-9044-A9D7-3A31C53A1EDC}" srcOrd="0" destOrd="3" presId="urn:microsoft.com/office/officeart/2005/8/layout/cycle4"/>
    <dgm:cxn modelId="{FB10C825-831B-6B42-B82F-521E42BF46EF}" type="presOf" srcId="{1AEDEFF7-A508-B140-9BC7-35A3E6C6BF16}" destId="{C3B5C80B-F584-0E42-8772-0D5044A241B5}" srcOrd="1" destOrd="2" presId="urn:microsoft.com/office/officeart/2005/8/layout/cycle4"/>
    <dgm:cxn modelId="{AB7EC640-1DD6-CC47-B255-C0525335438A}" type="presOf" srcId="{6ECD7238-B413-EF49-BDE3-9C8275ACD1EC}" destId="{D3746ED3-F6A8-3A4F-A484-D36B85A3BF29}" srcOrd="1" destOrd="0" presId="urn:microsoft.com/office/officeart/2005/8/layout/cycle4"/>
    <dgm:cxn modelId="{9E9F3056-25AA-564B-80EA-83DE18654C57}" srcId="{EC80439A-B452-3443-8399-36E28C638FE7}" destId="{1AEDEFF7-A508-B140-9BC7-35A3E6C6BF16}" srcOrd="2" destOrd="0" parTransId="{4468149B-44B7-5B42-8B4A-406787CCF522}" sibTransId="{C6AB72A8-A88F-BA45-9B08-D597307247E1}"/>
    <dgm:cxn modelId="{C1B92007-E81B-7A48-A6A9-6EE5B1D34619}" type="presOf" srcId="{A918BB2C-F6BD-1249-9C35-337A9E628724}" destId="{18C54C01-015B-A548-A54A-B9AFEF16A823}" srcOrd="1" destOrd="0" presId="urn:microsoft.com/office/officeart/2005/8/layout/cycle4"/>
    <dgm:cxn modelId="{01F94F9E-E45F-0342-BD43-7B91FAEE7B26}" srcId="{CF101356-D5F7-064D-982D-3797B5954F69}" destId="{E96F6BA1-472A-DB40-99F5-FA5D1D1B0D26}" srcOrd="3" destOrd="0" parTransId="{6119105C-0F95-0D49-AB01-92B983CC6C64}" sibTransId="{8DFBD23F-6FD7-4A44-A33F-5148D4BAB30C}"/>
    <dgm:cxn modelId="{C107A025-BC11-9643-8E59-ADEDB70D52DC}" srcId="{CF101356-D5F7-064D-982D-3797B5954F69}" destId="{4A755BAB-010F-8C4C-92B3-A2EF79662D66}" srcOrd="2" destOrd="0" parTransId="{49267066-59D7-1844-B944-E381CECCE48C}" sibTransId="{B2206F2B-875D-AA48-A705-78A08DA3A201}"/>
    <dgm:cxn modelId="{8F90FB42-60EB-8248-AD4D-5A3EC123DD5A}" type="presOf" srcId="{5762F0D9-95B4-0547-8377-A6D37BC7DEF1}" destId="{18C54C01-015B-A548-A54A-B9AFEF16A823}" srcOrd="1" destOrd="4" presId="urn:microsoft.com/office/officeart/2005/8/layout/cycle4"/>
    <dgm:cxn modelId="{21B3FA1A-7A27-7540-9C38-8548679FC8F1}" srcId="{5621D4DF-3B67-9945-B26C-1605CB35312B}" destId="{EC80439A-B452-3443-8399-36E28C638FE7}" srcOrd="3" destOrd="0" parTransId="{99B787DF-EE8B-1F4A-8EAF-4818B43FA125}" sibTransId="{59F4D4D5-8E53-134C-AC36-C12347C541B7}"/>
    <dgm:cxn modelId="{A7811952-6C4C-B148-B38D-62359FE72DCD}" type="presOf" srcId="{991E1637-9E20-7B49-9826-80C877745B91}" destId="{4B1A7F81-8053-8C41-A5EF-5E1F3F44C11F}" srcOrd="0" destOrd="3" presId="urn:microsoft.com/office/officeart/2005/8/layout/cycle4"/>
    <dgm:cxn modelId="{7D7C1D61-1BAC-FD47-8D67-C37BBD5F0718}" srcId="{777A5016-F7C2-CC4E-8DB7-2F590B49F69C}" destId="{C918FB73-D915-8F41-AE0D-C2A651AC7689}" srcOrd="4" destOrd="0" parTransId="{E4A197EE-F1D2-A445-9DE6-79E98027A7D6}" sibTransId="{BCA3A4A0-B1E1-5B42-82DB-255AD57A8B77}"/>
    <dgm:cxn modelId="{7DC361BB-2F13-DA4E-89B4-DFA8359084DB}" type="presOf" srcId="{F64487FC-8ED8-9344-8D94-F2166861B2A6}" destId="{4B1A7F81-8053-8C41-A5EF-5E1F3F44C11F}" srcOrd="0" destOrd="4" presId="urn:microsoft.com/office/officeart/2005/8/layout/cycle4"/>
    <dgm:cxn modelId="{8F57DE1E-7BBC-7640-A043-24C55F6A06B7}" type="presParOf" srcId="{F99CF275-41E8-6947-AA21-52745F594D66}" destId="{B086AC33-2430-9341-8851-354A35FFAC72}" srcOrd="0" destOrd="0" presId="urn:microsoft.com/office/officeart/2005/8/layout/cycle4"/>
    <dgm:cxn modelId="{8FD01AE5-B0D4-0B47-AC70-065C1A0BAC80}" type="presParOf" srcId="{B086AC33-2430-9341-8851-354A35FFAC72}" destId="{44614585-8182-8642-8F47-51EF4AC792FF}" srcOrd="0" destOrd="0" presId="urn:microsoft.com/office/officeart/2005/8/layout/cycle4"/>
    <dgm:cxn modelId="{47512A21-72B2-DB44-ABA0-8657483A4186}" type="presParOf" srcId="{44614585-8182-8642-8F47-51EF4AC792FF}" destId="{59A2A3A6-8C67-9044-A9D7-3A31C53A1EDC}" srcOrd="0" destOrd="0" presId="urn:microsoft.com/office/officeart/2005/8/layout/cycle4"/>
    <dgm:cxn modelId="{73ECB5AD-9B8D-374B-9631-6FF63C40D5D6}" type="presParOf" srcId="{44614585-8182-8642-8F47-51EF4AC792FF}" destId="{093C32A0-AF61-C24C-A325-26B8AB262833}" srcOrd="1" destOrd="0" presId="urn:microsoft.com/office/officeart/2005/8/layout/cycle4"/>
    <dgm:cxn modelId="{950E4164-28CD-6D41-A13C-F5DA12F24A2D}" type="presParOf" srcId="{B086AC33-2430-9341-8851-354A35FFAC72}" destId="{8EA87666-2C1D-2144-8094-51779607F6B2}" srcOrd="1" destOrd="0" presId="urn:microsoft.com/office/officeart/2005/8/layout/cycle4"/>
    <dgm:cxn modelId="{4E8C92AA-9F9E-524C-9718-574DAFB22C0C}" type="presParOf" srcId="{8EA87666-2C1D-2144-8094-51779607F6B2}" destId="{4B1A7F81-8053-8C41-A5EF-5E1F3F44C11F}" srcOrd="0" destOrd="0" presId="urn:microsoft.com/office/officeart/2005/8/layout/cycle4"/>
    <dgm:cxn modelId="{BC531101-C5F3-F240-9266-854C802A2D69}" type="presParOf" srcId="{8EA87666-2C1D-2144-8094-51779607F6B2}" destId="{D3746ED3-F6A8-3A4F-A484-D36B85A3BF29}" srcOrd="1" destOrd="0" presId="urn:microsoft.com/office/officeart/2005/8/layout/cycle4"/>
    <dgm:cxn modelId="{79F66690-B094-9B4C-91EE-09E00424AC24}" type="presParOf" srcId="{B086AC33-2430-9341-8851-354A35FFAC72}" destId="{D7A48D1C-6F32-6D4E-9A0E-041C81BDCBF7}" srcOrd="2" destOrd="0" presId="urn:microsoft.com/office/officeart/2005/8/layout/cycle4"/>
    <dgm:cxn modelId="{C763E1E4-0417-CC4E-8B57-3820958A9403}" type="presParOf" srcId="{D7A48D1C-6F32-6D4E-9A0E-041C81BDCBF7}" destId="{8031FE91-A067-314C-8A13-A653666A1786}" srcOrd="0" destOrd="0" presId="urn:microsoft.com/office/officeart/2005/8/layout/cycle4"/>
    <dgm:cxn modelId="{3C304F2C-FDEA-414E-945D-C5CDDA7BA3DB}" type="presParOf" srcId="{D7A48D1C-6F32-6D4E-9A0E-041C81BDCBF7}" destId="{18C54C01-015B-A548-A54A-B9AFEF16A823}" srcOrd="1" destOrd="0" presId="urn:microsoft.com/office/officeart/2005/8/layout/cycle4"/>
    <dgm:cxn modelId="{CCCC5045-FB15-CF43-B54B-089325F535B5}" type="presParOf" srcId="{B086AC33-2430-9341-8851-354A35FFAC72}" destId="{D99A0427-D992-5346-A0D7-DFD6B1BAD17D}" srcOrd="3" destOrd="0" presId="urn:microsoft.com/office/officeart/2005/8/layout/cycle4"/>
    <dgm:cxn modelId="{0EB7FE9A-2D10-2E47-B252-EE976B14992B}" type="presParOf" srcId="{D99A0427-D992-5346-A0D7-DFD6B1BAD17D}" destId="{A6A28018-6B2B-734D-BC29-4562A4603475}" srcOrd="0" destOrd="0" presId="urn:microsoft.com/office/officeart/2005/8/layout/cycle4"/>
    <dgm:cxn modelId="{A437A5D4-F6BC-A740-8C05-3371D14CC55A}" type="presParOf" srcId="{D99A0427-D992-5346-A0D7-DFD6B1BAD17D}" destId="{C3B5C80B-F584-0E42-8772-0D5044A241B5}" srcOrd="1" destOrd="0" presId="urn:microsoft.com/office/officeart/2005/8/layout/cycle4"/>
    <dgm:cxn modelId="{8E99A159-DF13-9C4E-B2BA-CC48A68A74EB}" type="presParOf" srcId="{B086AC33-2430-9341-8851-354A35FFAC72}" destId="{CF6C886A-5179-DF42-A71E-3F23368CDEF3}" srcOrd="4" destOrd="0" presId="urn:microsoft.com/office/officeart/2005/8/layout/cycle4"/>
    <dgm:cxn modelId="{B3752021-4C79-9D45-B463-C21CEC3D4BDB}" type="presParOf" srcId="{F99CF275-41E8-6947-AA21-52745F594D66}" destId="{B2603EAE-C158-874B-9793-13230C1C2317}" srcOrd="1" destOrd="0" presId="urn:microsoft.com/office/officeart/2005/8/layout/cycle4"/>
    <dgm:cxn modelId="{CB5F52A3-22F2-CA4A-BCDC-EFC6CD631CA5}" type="presParOf" srcId="{B2603EAE-C158-874B-9793-13230C1C2317}" destId="{B8C0CED6-8B47-7342-B821-ECA68A5F00C7}" srcOrd="0" destOrd="0" presId="urn:microsoft.com/office/officeart/2005/8/layout/cycle4"/>
    <dgm:cxn modelId="{89260281-ECE9-4244-B9FB-525377F329E4}" type="presParOf" srcId="{B2603EAE-C158-874B-9793-13230C1C2317}" destId="{1F3B989B-67FF-1D47-BFD6-E3F6C8A50E22}" srcOrd="1" destOrd="0" presId="urn:microsoft.com/office/officeart/2005/8/layout/cycle4"/>
    <dgm:cxn modelId="{7663D767-2D25-324F-8D90-D3FA53A24287}" type="presParOf" srcId="{B2603EAE-C158-874B-9793-13230C1C2317}" destId="{1B288032-09AA-6645-AFAB-CB9FEAB3C6EA}" srcOrd="2" destOrd="0" presId="urn:microsoft.com/office/officeart/2005/8/layout/cycle4"/>
    <dgm:cxn modelId="{D38F7A33-FE1E-2E46-B80E-9F5732884701}" type="presParOf" srcId="{B2603EAE-C158-874B-9793-13230C1C2317}" destId="{A35EF42A-C51C-6B45-9466-31CAAE25EBC7}" srcOrd="3" destOrd="0" presId="urn:microsoft.com/office/officeart/2005/8/layout/cycle4"/>
    <dgm:cxn modelId="{D33A4A65-DF28-8D44-9746-06D41BCBA4E1}" type="presParOf" srcId="{B2603EAE-C158-874B-9793-13230C1C2317}" destId="{BC533127-B009-F745-8C5B-52E401E0B44B}" srcOrd="4" destOrd="0" presId="urn:microsoft.com/office/officeart/2005/8/layout/cycle4"/>
    <dgm:cxn modelId="{FBE0690B-35FB-3E41-972F-CBB46CEBD253}" type="presParOf" srcId="{F99CF275-41E8-6947-AA21-52745F594D66}" destId="{4E25DAAD-E83B-7249-81B1-09154728F7F5}" srcOrd="2" destOrd="0" presId="urn:microsoft.com/office/officeart/2005/8/layout/cycle4"/>
    <dgm:cxn modelId="{0A124FB8-52BB-4A42-AD7A-417F6B479AFE}" type="presParOf" srcId="{F99CF275-41E8-6947-AA21-52745F594D66}" destId="{27609B01-36B2-D844-AA45-D057338312F4}"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1FE91-A067-314C-8A13-A653666A1786}">
      <dsp:nvSpPr>
        <dsp:cNvPr id="0" name=""/>
        <dsp:cNvSpPr/>
      </dsp:nvSpPr>
      <dsp:spPr>
        <a:xfrm>
          <a:off x="4301622" y="2167922"/>
          <a:ext cx="3254690" cy="22191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r" defTabSz="800100">
            <a:lnSpc>
              <a:spcPct val="90000"/>
            </a:lnSpc>
            <a:spcBef>
              <a:spcPct val="0"/>
            </a:spcBef>
            <a:spcAft>
              <a:spcPct val="15000"/>
            </a:spcAft>
            <a:buChar char="••"/>
          </a:pPr>
          <a:r>
            <a:rPr lang="es-ES" sz="1800" kern="1200" dirty="0" smtClean="0"/>
            <a:t>ARC-</a:t>
          </a:r>
          <a:r>
            <a:rPr lang="es-ES" sz="1800" kern="1200" dirty="0" err="1" smtClean="0"/>
            <a:t>LaSalle</a:t>
          </a:r>
          <a:endParaRPr lang="es-ES" sz="1800" kern="1200" dirty="0"/>
        </a:p>
        <a:p>
          <a:pPr marL="171450" lvl="1" indent="-171450" algn="r" defTabSz="800100">
            <a:lnSpc>
              <a:spcPct val="90000"/>
            </a:lnSpc>
            <a:spcBef>
              <a:spcPct val="0"/>
            </a:spcBef>
            <a:spcAft>
              <a:spcPct val="15000"/>
            </a:spcAft>
            <a:buChar char="••"/>
          </a:pPr>
          <a:r>
            <a:rPr lang="es-ES" sz="1800" kern="1200" dirty="0" smtClean="0"/>
            <a:t>MORELAB-UD</a:t>
          </a:r>
          <a:endParaRPr lang="es-ES" sz="1800" kern="1200" dirty="0"/>
        </a:p>
        <a:p>
          <a:pPr marL="171450" lvl="1" indent="-171450" algn="r" defTabSz="800100">
            <a:lnSpc>
              <a:spcPct val="90000"/>
            </a:lnSpc>
            <a:spcBef>
              <a:spcPct val="0"/>
            </a:spcBef>
            <a:spcAft>
              <a:spcPct val="15000"/>
            </a:spcAft>
            <a:buChar char="••"/>
          </a:pPr>
          <a:r>
            <a:rPr lang="es-ES" sz="1800" kern="1200" dirty="0" smtClean="0"/>
            <a:t>OEG-UPM</a:t>
          </a:r>
          <a:endParaRPr lang="es-ES" sz="1800" kern="1200" dirty="0"/>
        </a:p>
        <a:p>
          <a:pPr marL="171450" lvl="1" indent="-171450" algn="r" defTabSz="800100">
            <a:lnSpc>
              <a:spcPct val="90000"/>
            </a:lnSpc>
            <a:spcBef>
              <a:spcPct val="0"/>
            </a:spcBef>
            <a:spcAft>
              <a:spcPct val="15000"/>
            </a:spcAft>
            <a:buChar char="••"/>
          </a:pPr>
          <a:r>
            <a:rPr lang="es-ES" sz="1800" kern="1200" dirty="0" smtClean="0"/>
            <a:t>LBD-UDC</a:t>
          </a:r>
          <a:endParaRPr lang="es-ES" sz="1800" kern="1200" dirty="0"/>
        </a:p>
        <a:p>
          <a:pPr marL="171450" lvl="1" indent="-171450" algn="r" defTabSz="800100">
            <a:lnSpc>
              <a:spcPct val="90000"/>
            </a:lnSpc>
            <a:spcBef>
              <a:spcPct val="0"/>
            </a:spcBef>
            <a:spcAft>
              <a:spcPct val="15000"/>
            </a:spcAft>
            <a:buChar char="••"/>
          </a:pPr>
          <a:r>
            <a:rPr lang="es-ES" sz="1800" kern="1200" dirty="0" smtClean="0"/>
            <a:t>IAAA-UZ</a:t>
          </a:r>
          <a:endParaRPr lang="es-ES" sz="1800" kern="1200" dirty="0"/>
        </a:p>
      </dsp:txBody>
      <dsp:txXfrm>
        <a:off x="5326777" y="2771467"/>
        <a:ext cx="2180787" cy="1566894"/>
      </dsp:txXfrm>
    </dsp:sp>
    <dsp:sp modelId="{A6A28018-6B2B-734D-BC29-4562A4603475}">
      <dsp:nvSpPr>
        <dsp:cNvPr id="0" name=""/>
        <dsp:cNvSpPr/>
      </dsp:nvSpPr>
      <dsp:spPr>
        <a:xfrm>
          <a:off x="0" y="1975098"/>
          <a:ext cx="3493725" cy="20229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s-ES" sz="1800" kern="1200" dirty="0" smtClean="0"/>
            <a:t>IAAA-UZ</a:t>
          </a:r>
          <a:endParaRPr lang="es-ES" sz="1800" kern="1200" dirty="0"/>
        </a:p>
        <a:p>
          <a:pPr marL="171450" lvl="1" indent="-171450" algn="l" defTabSz="800100">
            <a:lnSpc>
              <a:spcPct val="90000"/>
            </a:lnSpc>
            <a:spcBef>
              <a:spcPct val="0"/>
            </a:spcBef>
            <a:spcAft>
              <a:spcPct val="15000"/>
            </a:spcAft>
            <a:buChar char="••"/>
          </a:pPr>
          <a:r>
            <a:rPr lang="es-ES" sz="1800" kern="1200" dirty="0" smtClean="0"/>
            <a:t>LBD-UDC</a:t>
          </a:r>
          <a:endParaRPr lang="es-ES" sz="1800" kern="1200" dirty="0"/>
        </a:p>
        <a:p>
          <a:pPr marL="171450" lvl="1" indent="-171450" algn="l" defTabSz="800100">
            <a:lnSpc>
              <a:spcPct val="90000"/>
            </a:lnSpc>
            <a:spcBef>
              <a:spcPct val="0"/>
            </a:spcBef>
            <a:spcAft>
              <a:spcPct val="15000"/>
            </a:spcAft>
            <a:buChar char="••"/>
          </a:pPr>
          <a:r>
            <a:rPr lang="es-ES" sz="1800" kern="1200" dirty="0" smtClean="0"/>
            <a:t>UJI</a:t>
          </a:r>
          <a:endParaRPr lang="es-ES" sz="1800" kern="1200" dirty="0"/>
        </a:p>
      </dsp:txBody>
      <dsp:txXfrm>
        <a:off x="44438" y="2525275"/>
        <a:ext cx="2356731" cy="1428341"/>
      </dsp:txXfrm>
    </dsp:sp>
    <dsp:sp modelId="{4B1A7F81-8053-8C41-A5EF-5E1F3F44C11F}">
      <dsp:nvSpPr>
        <dsp:cNvPr id="0" name=""/>
        <dsp:cNvSpPr/>
      </dsp:nvSpPr>
      <dsp:spPr>
        <a:xfrm>
          <a:off x="4332632" y="-187325"/>
          <a:ext cx="3223680" cy="245186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r" defTabSz="800100">
            <a:lnSpc>
              <a:spcPct val="90000"/>
            </a:lnSpc>
            <a:spcBef>
              <a:spcPct val="0"/>
            </a:spcBef>
            <a:spcAft>
              <a:spcPct val="15000"/>
            </a:spcAft>
            <a:buChar char="••"/>
          </a:pPr>
          <a:r>
            <a:rPr lang="es-ES" sz="1800" kern="1200" dirty="0" err="1" smtClean="0"/>
            <a:t>Quercus-UEx</a:t>
          </a:r>
          <a:endParaRPr lang="es-ES" sz="1800" kern="1200" dirty="0"/>
        </a:p>
        <a:p>
          <a:pPr marL="171450" lvl="1" indent="-171450" algn="r" defTabSz="800100">
            <a:lnSpc>
              <a:spcPct val="90000"/>
            </a:lnSpc>
            <a:spcBef>
              <a:spcPct val="0"/>
            </a:spcBef>
            <a:spcAft>
              <a:spcPct val="15000"/>
            </a:spcAft>
            <a:buChar char="••"/>
          </a:pPr>
          <a:r>
            <a:rPr lang="es-ES" sz="1800" kern="1200" dirty="0" smtClean="0"/>
            <a:t>OEG-UPM</a:t>
          </a:r>
          <a:endParaRPr lang="es-ES" sz="1800" kern="1200" dirty="0"/>
        </a:p>
        <a:p>
          <a:pPr marL="171450" lvl="1" indent="-171450" algn="r" defTabSz="800100">
            <a:lnSpc>
              <a:spcPct val="90000"/>
            </a:lnSpc>
            <a:spcBef>
              <a:spcPct val="0"/>
            </a:spcBef>
            <a:spcAft>
              <a:spcPct val="15000"/>
            </a:spcAft>
            <a:buChar char="••"/>
          </a:pPr>
          <a:r>
            <a:rPr lang="es-ES" sz="1800" kern="1200" dirty="0" smtClean="0"/>
            <a:t>KHAOS-UMA</a:t>
          </a:r>
          <a:endParaRPr lang="es-ES" sz="1800" kern="1200" dirty="0"/>
        </a:p>
        <a:p>
          <a:pPr marL="171450" lvl="1" indent="-171450" algn="r" defTabSz="800100">
            <a:lnSpc>
              <a:spcPct val="90000"/>
            </a:lnSpc>
            <a:spcBef>
              <a:spcPct val="0"/>
            </a:spcBef>
            <a:spcAft>
              <a:spcPct val="15000"/>
            </a:spcAft>
            <a:buChar char="••"/>
          </a:pPr>
          <a:r>
            <a:rPr lang="es-ES" sz="1800" kern="1200" dirty="0" err="1" smtClean="0"/>
            <a:t>MORELab</a:t>
          </a:r>
          <a:r>
            <a:rPr lang="es-ES" sz="1800" kern="1200" dirty="0" smtClean="0"/>
            <a:t>-UD</a:t>
          </a:r>
          <a:endParaRPr lang="es-ES" sz="1800" kern="1200" dirty="0"/>
        </a:p>
        <a:p>
          <a:pPr marL="171450" lvl="1" indent="-171450" algn="r" defTabSz="800100">
            <a:lnSpc>
              <a:spcPct val="90000"/>
            </a:lnSpc>
            <a:spcBef>
              <a:spcPct val="0"/>
            </a:spcBef>
            <a:spcAft>
              <a:spcPct val="15000"/>
            </a:spcAft>
            <a:buChar char="••"/>
          </a:pPr>
          <a:r>
            <a:rPr lang="es-ES" sz="1800" kern="1200" dirty="0" smtClean="0"/>
            <a:t>ARC-</a:t>
          </a:r>
          <a:r>
            <a:rPr lang="es-ES" sz="1800" kern="1200" dirty="0" err="1" smtClean="0"/>
            <a:t>LaSalle</a:t>
          </a:r>
          <a:endParaRPr lang="es-ES" sz="1800" kern="1200" dirty="0"/>
        </a:p>
        <a:p>
          <a:pPr marL="171450" lvl="1" indent="-171450" algn="r" defTabSz="800100">
            <a:lnSpc>
              <a:spcPct val="90000"/>
            </a:lnSpc>
            <a:spcBef>
              <a:spcPct val="0"/>
            </a:spcBef>
            <a:spcAft>
              <a:spcPct val="15000"/>
            </a:spcAft>
            <a:buChar char="••"/>
          </a:pPr>
          <a:r>
            <a:rPr lang="es-ES" sz="1800" kern="1200" dirty="0" smtClean="0"/>
            <a:t>GRIHO-</a:t>
          </a:r>
          <a:r>
            <a:rPr lang="es-ES" sz="1800" kern="1200" dirty="0" err="1" smtClean="0"/>
            <a:t>UdL</a:t>
          </a:r>
          <a:endParaRPr lang="es-ES" sz="1800" kern="1200" dirty="0"/>
        </a:p>
        <a:p>
          <a:pPr marL="171450" lvl="1" indent="-171450" algn="r" defTabSz="800100">
            <a:lnSpc>
              <a:spcPct val="90000"/>
            </a:lnSpc>
            <a:spcBef>
              <a:spcPct val="0"/>
            </a:spcBef>
            <a:spcAft>
              <a:spcPct val="15000"/>
            </a:spcAft>
            <a:buChar char="••"/>
          </a:pPr>
          <a:r>
            <a:rPr lang="es-ES" sz="1800" kern="1200" dirty="0" smtClean="0"/>
            <a:t>IAAA-UZ</a:t>
          </a:r>
          <a:endParaRPr lang="es-ES" sz="1800" kern="1200" dirty="0"/>
        </a:p>
      </dsp:txBody>
      <dsp:txXfrm>
        <a:off x="5353596" y="-133465"/>
        <a:ext cx="2148856" cy="1731180"/>
      </dsp:txXfrm>
    </dsp:sp>
    <dsp:sp modelId="{59A2A3A6-8C67-9044-A9D7-3A31C53A1EDC}">
      <dsp:nvSpPr>
        <dsp:cNvPr id="0" name=""/>
        <dsp:cNvSpPr/>
      </dsp:nvSpPr>
      <dsp:spPr>
        <a:xfrm>
          <a:off x="0" y="-89804"/>
          <a:ext cx="3784826" cy="177457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s-ES" sz="1800" kern="1200" dirty="0" err="1" smtClean="0"/>
            <a:t>Quercus-UEx</a:t>
          </a:r>
          <a:endParaRPr lang="es-ES" sz="1800" kern="1200" dirty="0"/>
        </a:p>
        <a:p>
          <a:pPr marL="171450" lvl="1" indent="-171450" algn="l" defTabSz="800100">
            <a:lnSpc>
              <a:spcPct val="90000"/>
            </a:lnSpc>
            <a:spcBef>
              <a:spcPct val="0"/>
            </a:spcBef>
            <a:spcAft>
              <a:spcPct val="15000"/>
            </a:spcAft>
            <a:buChar char="••"/>
          </a:pPr>
          <a:r>
            <a:rPr lang="es-ES" sz="1800" kern="1200" dirty="0" smtClean="0"/>
            <a:t>OEG-UPM</a:t>
          </a:r>
          <a:endParaRPr lang="es-ES" sz="1800" kern="1200" dirty="0"/>
        </a:p>
        <a:p>
          <a:pPr marL="171450" lvl="1" indent="-171450" algn="l" defTabSz="800100">
            <a:lnSpc>
              <a:spcPct val="90000"/>
            </a:lnSpc>
            <a:spcBef>
              <a:spcPct val="0"/>
            </a:spcBef>
            <a:spcAft>
              <a:spcPct val="15000"/>
            </a:spcAft>
            <a:buChar char="••"/>
          </a:pPr>
          <a:r>
            <a:rPr lang="es-ES" sz="1800" kern="1200" dirty="0" err="1" smtClean="0"/>
            <a:t>MoreLAB</a:t>
          </a:r>
          <a:r>
            <a:rPr lang="es-ES" sz="1800" kern="1200" dirty="0" smtClean="0"/>
            <a:t>-UD</a:t>
          </a:r>
          <a:endParaRPr lang="es-ES" sz="1800" kern="1200" dirty="0"/>
        </a:p>
        <a:p>
          <a:pPr marL="171450" lvl="1" indent="-171450" algn="l" defTabSz="800100">
            <a:lnSpc>
              <a:spcPct val="90000"/>
            </a:lnSpc>
            <a:spcBef>
              <a:spcPct val="0"/>
            </a:spcBef>
            <a:spcAft>
              <a:spcPct val="15000"/>
            </a:spcAft>
            <a:buChar char="••"/>
          </a:pPr>
          <a:r>
            <a:rPr lang="es-ES" sz="1800" kern="1200" dirty="0" smtClean="0"/>
            <a:t>GRIHO-</a:t>
          </a:r>
          <a:r>
            <a:rPr lang="es-ES" sz="1800" kern="1200" dirty="0" err="1" smtClean="0"/>
            <a:t>UdL</a:t>
          </a:r>
          <a:endParaRPr lang="es-ES" sz="1800" kern="1200" dirty="0"/>
        </a:p>
        <a:p>
          <a:pPr marL="171450" lvl="1" indent="-171450" algn="l" defTabSz="800100">
            <a:lnSpc>
              <a:spcPct val="90000"/>
            </a:lnSpc>
            <a:spcBef>
              <a:spcPct val="0"/>
            </a:spcBef>
            <a:spcAft>
              <a:spcPct val="15000"/>
            </a:spcAft>
            <a:buChar char="••"/>
          </a:pPr>
          <a:r>
            <a:rPr lang="es-ES" sz="1800" kern="1200" dirty="0" smtClean="0"/>
            <a:t>IAAA-UZ</a:t>
          </a:r>
          <a:endParaRPr lang="es-ES" sz="1800" kern="1200" dirty="0"/>
        </a:p>
      </dsp:txBody>
      <dsp:txXfrm>
        <a:off x="38982" y="-50822"/>
        <a:ext cx="2571414" cy="1252963"/>
      </dsp:txXfrm>
    </dsp:sp>
    <dsp:sp modelId="{B8C0CED6-8B47-7342-B821-ECA68A5F00C7}">
      <dsp:nvSpPr>
        <dsp:cNvPr id="0" name=""/>
        <dsp:cNvSpPr/>
      </dsp:nvSpPr>
      <dsp:spPr>
        <a:xfrm>
          <a:off x="1722319" y="262032"/>
          <a:ext cx="2301146" cy="176958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 sz="2000" kern="1200" dirty="0" smtClean="0"/>
            <a:t>Portales Open Data (CKAN)</a:t>
          </a:r>
          <a:endParaRPr lang="es-ES" sz="2000" kern="1200" dirty="0"/>
        </a:p>
      </dsp:txBody>
      <dsp:txXfrm>
        <a:off x="2396309" y="780330"/>
        <a:ext cx="1627156" cy="1251283"/>
      </dsp:txXfrm>
    </dsp:sp>
    <dsp:sp modelId="{1F3B989B-67FF-1D47-BFD6-E3F6C8A50E22}">
      <dsp:nvSpPr>
        <dsp:cNvPr id="0" name=""/>
        <dsp:cNvSpPr/>
      </dsp:nvSpPr>
      <dsp:spPr>
        <a:xfrm rot="5400000">
          <a:off x="4340935" y="57406"/>
          <a:ext cx="1769581" cy="2210189"/>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 sz="2000" kern="1200" dirty="0" err="1" smtClean="0"/>
            <a:t>Linked</a:t>
          </a:r>
          <a:r>
            <a:rPr lang="es-ES" sz="2000" kern="1200" dirty="0" smtClean="0"/>
            <a:t> Data y </a:t>
          </a:r>
          <a:r>
            <a:rPr lang="es-ES" sz="2000" kern="1200" dirty="0" err="1" smtClean="0"/>
            <a:t>Vocabs</a:t>
          </a:r>
          <a:endParaRPr lang="es-ES" sz="2000" kern="1200" dirty="0"/>
        </a:p>
      </dsp:txBody>
      <dsp:txXfrm rot="-5400000">
        <a:off x="4120632" y="796008"/>
        <a:ext cx="1562840" cy="1251283"/>
      </dsp:txXfrm>
    </dsp:sp>
    <dsp:sp modelId="{1B288032-09AA-6645-AFAB-CB9FEAB3C6EA}">
      <dsp:nvSpPr>
        <dsp:cNvPr id="0" name=""/>
        <dsp:cNvSpPr/>
      </dsp:nvSpPr>
      <dsp:spPr>
        <a:xfrm rot="10800000">
          <a:off x="4090301" y="2082010"/>
          <a:ext cx="2239458" cy="176958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 sz="2000" kern="1200" dirty="0" smtClean="0"/>
            <a:t>Smart </a:t>
          </a:r>
          <a:r>
            <a:rPr lang="es-ES" sz="2000" kern="1200" dirty="0" err="1" smtClean="0"/>
            <a:t>cities</a:t>
          </a:r>
          <a:endParaRPr lang="es-ES" sz="2000" kern="1200" dirty="0"/>
        </a:p>
      </dsp:txBody>
      <dsp:txXfrm rot="10800000">
        <a:off x="4090301" y="2082010"/>
        <a:ext cx="1583536" cy="1251283"/>
      </dsp:txXfrm>
    </dsp:sp>
    <dsp:sp modelId="{A35EF42A-C51C-6B45-9466-31CAAE25EBC7}">
      <dsp:nvSpPr>
        <dsp:cNvPr id="0" name=""/>
        <dsp:cNvSpPr/>
      </dsp:nvSpPr>
      <dsp:spPr>
        <a:xfrm rot="16200000">
          <a:off x="1988101" y="1837622"/>
          <a:ext cx="1769581" cy="2321036"/>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s-ES" sz="2000" kern="1200" dirty="0" smtClean="0"/>
            <a:t>Datos geo-espaciales</a:t>
          </a:r>
        </a:p>
      </dsp:txBody>
      <dsp:txXfrm rot="5400000">
        <a:off x="2392190" y="2113349"/>
        <a:ext cx="1641220" cy="1251283"/>
      </dsp:txXfrm>
    </dsp:sp>
    <dsp:sp modelId="{4E25DAAD-E83B-7249-81B1-09154728F7F5}">
      <dsp:nvSpPr>
        <dsp:cNvPr id="0" name=""/>
        <dsp:cNvSpPr/>
      </dsp:nvSpPr>
      <dsp:spPr>
        <a:xfrm>
          <a:off x="3676404" y="1720342"/>
          <a:ext cx="610975" cy="531283"/>
        </a:xfrm>
        <a:prstGeom prst="circularArrow">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27609B01-36B2-D844-AA45-D057338312F4}">
      <dsp:nvSpPr>
        <dsp:cNvPr id="0" name=""/>
        <dsp:cNvSpPr/>
      </dsp:nvSpPr>
      <dsp:spPr>
        <a:xfrm rot="10800000">
          <a:off x="3723419" y="1909009"/>
          <a:ext cx="610975" cy="531283"/>
        </a:xfrm>
        <a:prstGeom prst="circularArrow">
          <a:avLst/>
        </a:prstGeom>
        <a:gradFill rotWithShape="0">
          <a:gsLst>
            <a:gs pos="0">
              <a:schemeClr val="accent1">
                <a:tint val="60000"/>
                <a:hueOff val="0"/>
                <a:satOff val="0"/>
                <a:lumOff val="0"/>
                <a:alphaOff val="0"/>
                <a:shade val="40000"/>
                <a:alpha val="100000"/>
                <a:satMod val="150000"/>
                <a:lumMod val="100000"/>
              </a:schemeClr>
            </a:gs>
            <a:gs pos="100000">
              <a:schemeClr val="accent1">
                <a:tint val="60000"/>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4B48D6-DA50-2A42-9CDA-64A3CF2A067E}" type="datetimeFigureOut">
              <a:rPr lang="es-ES" smtClean="0"/>
              <a:t>18/2/16</a:t>
            </a:fld>
            <a:endParaRPr lang="es-ES"/>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DABEF0-AACC-6C4D-A4D3-D557FCFB3D13}" type="slidenum">
              <a:rPr lang="es-ES" smtClean="0"/>
              <a:t>‹Nr.›</a:t>
            </a:fld>
            <a:endParaRPr lang="es-ES"/>
          </a:p>
        </p:txBody>
      </p:sp>
    </p:spTree>
    <p:extLst>
      <p:ext uri="{BB962C8B-B14F-4D97-AF65-F5344CB8AC3E}">
        <p14:creationId xmlns:p14="http://schemas.microsoft.com/office/powerpoint/2010/main" val="419853288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normAutofit fontScale="92500" lnSpcReduction="10000"/>
          </a:bodyPr>
          <a:lstStyle/>
          <a:p>
            <a:pPr marL="457200" indent="-457200">
              <a:buFont typeface="Arial" panose="020B0604020202020204" pitchFamily="34" charset="0"/>
              <a:buChar char="•"/>
            </a:pPr>
            <a:r>
              <a:rPr lang="es-ES" sz="2400" b="1" dirty="0" err="1" smtClean="0">
                <a:solidFill>
                  <a:schemeClr val="bg1"/>
                </a:solidFill>
              </a:rPr>
              <a:t>Integration</a:t>
            </a:r>
            <a:r>
              <a:rPr lang="es-ES" sz="2400" b="1" dirty="0" smtClean="0">
                <a:solidFill>
                  <a:schemeClr val="bg1"/>
                </a:solidFill>
              </a:rPr>
              <a:t> of data </a:t>
            </a:r>
            <a:r>
              <a:rPr lang="es-ES" sz="2400" b="1" dirty="0" err="1" smtClean="0">
                <a:solidFill>
                  <a:schemeClr val="bg1"/>
                </a:solidFill>
              </a:rPr>
              <a:t>from</a:t>
            </a:r>
            <a:r>
              <a:rPr lang="es-ES" sz="2400" b="1" dirty="0" smtClean="0">
                <a:solidFill>
                  <a:schemeClr val="bg1"/>
                </a:solidFill>
              </a:rPr>
              <a:t> </a:t>
            </a:r>
            <a:r>
              <a:rPr lang="es-ES" sz="2400" b="1" dirty="0" err="1" smtClean="0">
                <a:solidFill>
                  <a:schemeClr val="bg1"/>
                </a:solidFill>
              </a:rPr>
              <a:t>multiple</a:t>
            </a:r>
            <a:r>
              <a:rPr lang="es-ES" sz="2400" b="1" dirty="0" smtClean="0">
                <a:solidFill>
                  <a:schemeClr val="bg1"/>
                </a:solidFill>
              </a:rPr>
              <a:t> </a:t>
            </a:r>
            <a:r>
              <a:rPr lang="es-ES" sz="2400" b="1" dirty="0" err="1" smtClean="0">
                <a:solidFill>
                  <a:schemeClr val="bg1"/>
                </a:solidFill>
              </a:rPr>
              <a:t>sources</a:t>
            </a:r>
            <a:r>
              <a:rPr lang="es-ES" sz="2400" b="1" dirty="0" smtClean="0">
                <a:solidFill>
                  <a:schemeClr val="bg1"/>
                </a:solidFill>
              </a:rPr>
              <a:t> </a:t>
            </a:r>
            <a:r>
              <a:rPr lang="es-ES" sz="2400" b="1" dirty="0" err="1" smtClean="0">
                <a:solidFill>
                  <a:schemeClr val="bg1"/>
                </a:solidFill>
              </a:rPr>
              <a:t>using</a:t>
            </a:r>
            <a:r>
              <a:rPr lang="es-ES" sz="2400" b="1" dirty="0" smtClean="0">
                <a:solidFill>
                  <a:schemeClr val="bg1"/>
                </a:solidFill>
              </a:rPr>
              <a:t> </a:t>
            </a:r>
            <a:r>
              <a:rPr lang="es-ES" sz="2400" b="1" dirty="0" err="1" smtClean="0">
                <a:solidFill>
                  <a:schemeClr val="bg1"/>
                </a:solidFill>
              </a:rPr>
              <a:t>Semantic</a:t>
            </a:r>
            <a:r>
              <a:rPr lang="es-ES" sz="2400" b="1" dirty="0" smtClean="0">
                <a:solidFill>
                  <a:schemeClr val="bg1"/>
                </a:solidFill>
              </a:rPr>
              <a:t> Web </a:t>
            </a:r>
            <a:r>
              <a:rPr lang="es-ES" sz="2400" b="1" dirty="0" err="1" smtClean="0">
                <a:solidFill>
                  <a:schemeClr val="bg1"/>
                </a:solidFill>
              </a:rPr>
              <a:t>technologies</a:t>
            </a:r>
            <a:endParaRPr lang="en-US" sz="2400" b="1" dirty="0" smtClean="0">
              <a:solidFill>
                <a:schemeClr val="bg1"/>
              </a:solidFill>
            </a:endParaRPr>
          </a:p>
          <a:p>
            <a:pPr>
              <a:buFont typeface="Arial" pitchFamily="34" charset="0"/>
              <a:buChar char="•"/>
            </a:pPr>
            <a:endParaRPr lang="en-US" sz="2400" b="1" dirty="0" smtClean="0">
              <a:solidFill>
                <a:schemeClr val="bg1"/>
              </a:solidFill>
            </a:endParaRPr>
          </a:p>
          <a:p>
            <a:pPr marL="914400" lvl="1" indent="-457200">
              <a:buFont typeface="Arial" pitchFamily="34" charset="0"/>
              <a:buChar char="•"/>
            </a:pPr>
            <a:r>
              <a:rPr lang="en-US" sz="2400" b="1" dirty="0" smtClean="0">
                <a:solidFill>
                  <a:schemeClr val="bg1"/>
                </a:solidFill>
              </a:rPr>
              <a:t>Taxonomy of energy related data</a:t>
            </a:r>
          </a:p>
          <a:p>
            <a:pPr marL="914400" lvl="1" indent="-457200">
              <a:buFont typeface="Arial" pitchFamily="34" charset="0"/>
              <a:buChar char="•"/>
            </a:pPr>
            <a:r>
              <a:rPr lang="en-US" sz="2400" b="1" dirty="0" smtClean="0">
                <a:solidFill>
                  <a:schemeClr val="bg1"/>
                </a:solidFill>
              </a:rPr>
              <a:t>Ontology representing a building energy model</a:t>
            </a:r>
          </a:p>
          <a:p>
            <a:pPr marL="914400" lvl="1" indent="-457200">
              <a:buFont typeface="Arial" pitchFamily="34" charset="0"/>
              <a:buChar char="•"/>
            </a:pPr>
            <a:r>
              <a:rPr lang="en-US" sz="2400" b="1" dirty="0" smtClean="0">
                <a:solidFill>
                  <a:schemeClr val="bg1"/>
                </a:solidFill>
              </a:rPr>
              <a:t>On-line application focused on specific user profiles </a:t>
            </a:r>
          </a:p>
          <a:p>
            <a:pPr marL="158265" indent="-158265">
              <a:buFontTx/>
              <a:buChar cha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latin typeface="+mn-lt"/>
                <a:ea typeface="+mn-ea"/>
                <a:cs typeface="+mn-cs"/>
              </a:rPr>
              <a:t>We have devised and implemented a methodology to create a semantic-based energy information system with the objective of interlinking multiple sources of data along the different stages of the building life cycle. The design of the system starts with the analysis of the current needs about energy information at the specific stages of the building life cycle and continues with the modelling of the interactions between users, data and the activities by means of use cases. Use cases encapsulate the specification requirements and the underlying energy model. The energy model is later formalized as an ontology that can be defined as a formal shared vocabulary that facilitates data access to users from different domains, operating at different phases of the building life cycle.</a:t>
            </a:r>
            <a:endParaRPr lang="es-ES" sz="1200" kern="1200" dirty="0" smtClean="0">
              <a:solidFill>
                <a:schemeClr val="tx1"/>
              </a:solidFill>
              <a:latin typeface="+mn-lt"/>
              <a:ea typeface="+mn-ea"/>
              <a:cs typeface="+mn-cs"/>
            </a:endParaRPr>
          </a:p>
          <a:p>
            <a:endParaRPr lang="es-ES" dirty="0" smtClean="0"/>
          </a:p>
          <a:p>
            <a:pPr marL="158265" indent="-158265">
              <a:buFontTx/>
              <a:buChar char="-"/>
            </a:pPr>
            <a:endParaRPr lang="en-GB" dirty="0"/>
          </a:p>
        </p:txBody>
      </p:sp>
      <p:sp>
        <p:nvSpPr>
          <p:cNvPr id="4" name="Marcador de número de diapositiva 3"/>
          <p:cNvSpPr>
            <a:spLocks noGrp="1"/>
          </p:cNvSpPr>
          <p:nvPr>
            <p:ph type="sldNum" sz="quarter" idx="10"/>
          </p:nvPr>
        </p:nvSpPr>
        <p:spPr/>
        <p:txBody>
          <a:bodyPr/>
          <a:lstStyle/>
          <a:p>
            <a:fld id="{E05C716C-01D6-4601-8BDC-0A410A851517}" type="slidenum">
              <a:rPr lang="es-ES" smtClean="0"/>
              <a:pPr/>
              <a:t>16</a:t>
            </a:fld>
            <a:endParaRPr lang="es-ES"/>
          </a:p>
        </p:txBody>
      </p:sp>
    </p:spTree>
    <p:extLst>
      <p:ext uri="{BB962C8B-B14F-4D97-AF65-F5344CB8AC3E}">
        <p14:creationId xmlns:p14="http://schemas.microsoft.com/office/powerpoint/2010/main" val="1604138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58265" indent="-158265">
              <a:buFontTx/>
              <a:buChar char="-"/>
            </a:pPr>
            <a:endParaRPr lang="en-GB" dirty="0"/>
          </a:p>
        </p:txBody>
      </p:sp>
      <p:sp>
        <p:nvSpPr>
          <p:cNvPr id="4" name="Marcador de número de diapositiva 3"/>
          <p:cNvSpPr>
            <a:spLocks noGrp="1"/>
          </p:cNvSpPr>
          <p:nvPr>
            <p:ph type="sldNum" sz="quarter" idx="10"/>
          </p:nvPr>
        </p:nvSpPr>
        <p:spPr/>
        <p:txBody>
          <a:bodyPr/>
          <a:lstStyle/>
          <a:p>
            <a:fld id="{E05C716C-01D6-4601-8BDC-0A410A851517}" type="slidenum">
              <a:rPr lang="es-ES" smtClean="0"/>
              <a:pPr/>
              <a:t>17</a:t>
            </a:fld>
            <a:endParaRPr lang="es-ES"/>
          </a:p>
        </p:txBody>
      </p:sp>
    </p:spTree>
    <p:extLst>
      <p:ext uri="{BB962C8B-B14F-4D97-AF65-F5344CB8AC3E}">
        <p14:creationId xmlns:p14="http://schemas.microsoft.com/office/powerpoint/2010/main" val="352502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28D6BAFF-DEA8-477B-A32A-E3F5EBAF1DA3}" type="slidenum">
              <a:rPr lang="es-ES" smtClean="0"/>
              <a:pPr/>
              <a:t>18</a:t>
            </a:fld>
            <a:endParaRPr lang="es-ES"/>
          </a:p>
        </p:txBody>
      </p:sp>
    </p:spTree>
    <p:extLst>
      <p:ext uri="{BB962C8B-B14F-4D97-AF65-F5344CB8AC3E}">
        <p14:creationId xmlns:p14="http://schemas.microsoft.com/office/powerpoint/2010/main" val="2140203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3134A120-D23F-4C35-AA7F-6DC96E56116A}" type="slidenum">
              <a:rPr lang="es-ES_tradnl" smtClean="0"/>
              <a:pPr>
                <a:defRPr/>
              </a:pPr>
              <a:t>24</a:t>
            </a:fld>
            <a:endParaRPr lang="es-ES_tradnl"/>
          </a:p>
        </p:txBody>
      </p:sp>
    </p:spTree>
    <p:extLst>
      <p:ext uri="{BB962C8B-B14F-4D97-AF65-F5344CB8AC3E}">
        <p14:creationId xmlns:p14="http://schemas.microsoft.com/office/powerpoint/2010/main" val="3261086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pPr>
              <a:defRPr/>
            </a:pPr>
            <a:fld id="{9EF915F8-4C8F-47F3-89F7-B18DCD5E65BC}" type="slidenum">
              <a:rPr lang="es-ES_tradnl" smtClean="0"/>
              <a:pPr>
                <a:defRPr/>
              </a:pPr>
              <a:t>37</a:t>
            </a:fld>
            <a:endParaRPr lang="es-ES_tradnl"/>
          </a:p>
        </p:txBody>
      </p:sp>
    </p:spTree>
    <p:extLst>
      <p:ext uri="{BB962C8B-B14F-4D97-AF65-F5344CB8AC3E}">
        <p14:creationId xmlns:p14="http://schemas.microsoft.com/office/powerpoint/2010/main" val="326488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678145" y="4624668"/>
            <a:ext cx="6161055" cy="933450"/>
          </a:xfrm>
        </p:spPr>
        <p:txBody>
          <a:bodyPr>
            <a:normAutofit/>
          </a:bodyPr>
          <a:lstStyle>
            <a:lvl1pPr>
              <a:defRPr sz="2800"/>
            </a:lvl1pPr>
          </a:lstStyle>
          <a:p>
            <a:r>
              <a:rPr lang="es-ES_tradnl" dirty="0" smtClean="0"/>
              <a:t>Clic para editar título</a:t>
            </a:r>
            <a:endParaRPr dirty="0"/>
          </a:p>
        </p:txBody>
      </p:sp>
      <p:sp>
        <p:nvSpPr>
          <p:cNvPr id="3" name="Subtitle 2"/>
          <p:cNvSpPr>
            <a:spLocks noGrp="1"/>
          </p:cNvSpPr>
          <p:nvPr>
            <p:ph type="subTitle" idx="1"/>
          </p:nvPr>
        </p:nvSpPr>
        <p:spPr>
          <a:xfrm>
            <a:off x="2678145" y="5562599"/>
            <a:ext cx="6161055"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dirty="0" smtClean="0"/>
              <a:t>Haga clic para modificar el estilo de subtítulo del patrón</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smtClean="0"/>
              <a:t>www.opencitydata.es</a:t>
            </a:r>
            <a:endParaRPr dirty="0"/>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3" name="Imagen 12"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75" y="346075"/>
            <a:ext cx="3834383" cy="939800"/>
          </a:xfrm>
          <a:prstGeom prst="rect">
            <a:avLst/>
          </a:prstGeom>
        </p:spPr>
      </p:pic>
      <p:pic>
        <p:nvPicPr>
          <p:cNvPr id="17" name="Imagen 16" descr="2011-Web-EconomiaC-63px.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93285" y="6072878"/>
            <a:ext cx="2966016" cy="785122"/>
          </a:xfrm>
          <a:prstGeom prst="rect">
            <a:avLst/>
          </a:prstGeom>
        </p:spPr>
      </p:pic>
      <p:sp>
        <p:nvSpPr>
          <p:cNvPr id="18" name="CuadroTexto 17"/>
          <p:cNvSpPr txBox="1"/>
          <p:nvPr userDrawn="1"/>
        </p:nvSpPr>
        <p:spPr>
          <a:xfrm>
            <a:off x="126128" y="6057003"/>
            <a:ext cx="6184040" cy="830997"/>
          </a:xfrm>
          <a:prstGeom prst="rect">
            <a:avLst/>
          </a:prstGeom>
          <a:noFill/>
        </p:spPr>
        <p:txBody>
          <a:bodyPr wrap="none" rtlCol="0">
            <a:spAutoFit/>
          </a:bodyPr>
          <a:lstStyle/>
          <a:p>
            <a:r>
              <a:rPr lang="es-ES" sz="1600" i="1" dirty="0" smtClean="0"/>
              <a:t>La red temática española de Open Data y Smart </a:t>
            </a:r>
            <a:r>
              <a:rPr lang="es-ES" sz="1600" i="1" dirty="0" err="1" smtClean="0"/>
              <a:t>Cities</a:t>
            </a:r>
            <a:r>
              <a:rPr lang="es-ES" sz="1600" i="1" dirty="0" smtClean="0"/>
              <a:t> </a:t>
            </a:r>
            <a:br>
              <a:rPr lang="es-ES" sz="1600" i="1" dirty="0" smtClean="0"/>
            </a:br>
            <a:r>
              <a:rPr lang="es-ES" sz="1600" i="1" dirty="0" smtClean="0"/>
              <a:t>(</a:t>
            </a:r>
            <a:r>
              <a:rPr lang="es-ES" sz="1600" i="1" dirty="0" err="1" smtClean="0"/>
              <a:t>OpenCityData</a:t>
            </a:r>
            <a:r>
              <a:rPr lang="es-ES" sz="1600" i="1" dirty="0" smtClean="0"/>
              <a:t>) ha sido financiada por el Ministerio de </a:t>
            </a:r>
            <a:br>
              <a:rPr lang="es-ES" sz="1600" i="1" dirty="0" smtClean="0"/>
            </a:br>
            <a:r>
              <a:rPr lang="es-ES" sz="1600" i="1" dirty="0" smtClean="0"/>
              <a:t>Economía y Competitividad, con referencia TIN2014-53161-REDT</a:t>
            </a:r>
            <a:endParaRPr lang="es-ES" sz="1600" i="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objetos">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5" name="Date Placeholder 4"/>
          <p:cNvSpPr>
            <a:spLocks noGrp="1"/>
          </p:cNvSpPr>
          <p:nvPr>
            <p:ph type="dt" sz="half" idx="10"/>
          </p:nvPr>
        </p:nvSpPr>
        <p:spPr/>
        <p:txBody>
          <a:body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ólo el título">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Date Placeholder 2"/>
          <p:cNvSpPr>
            <a:spLocks noGrp="1"/>
          </p:cNvSpPr>
          <p:nvPr>
            <p:ph type="dt" sz="half" idx="10"/>
          </p:nvPr>
        </p:nvSpPr>
        <p:spPr/>
        <p:txBody>
          <a:bodyPr/>
          <a:lstStyle/>
          <a:p>
            <a:fld id="{479A6A7B-4509-854D-860D-66B008F635B4}" type="datetimeFigureOut">
              <a:rPr lang="es-ES" smtClean="0"/>
              <a:t>18/2/16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93DFF8F-1756-5D4D-9D99-3170B54E2ED2}" type="slidenum">
              <a:rPr lang="es-ES" smtClean="0"/>
              <a:t>‹Nr.›</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 blanco">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479A6A7B-4509-854D-860D-66B008F635B4}" type="datetimeFigureOut">
              <a:rPr lang="es-ES" smtClean="0"/>
              <a:t>18/2/16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293DFF8F-1756-5D4D-9D99-3170B54E2ED2}" type="slidenum">
              <a:rPr lang="es-ES" smtClean="0"/>
              <a:t>‹Nr.›</a:t>
            </a:fld>
            <a:endParaRPr lang="es-E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s-ES_tradnl" smtClean="0"/>
              <a:t>Clic para editar título</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7391399" y="6423585"/>
            <a:ext cx="1537447" cy="365125"/>
          </a:xfrm>
        </p:spPr>
        <p:txBody>
          <a:body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a:xfrm>
            <a:off x="3859305" y="6423585"/>
            <a:ext cx="3316941" cy="365125"/>
          </a:xfrm>
        </p:spPr>
        <p:txBody>
          <a:bodyPr/>
          <a:lstStyle/>
          <a:p>
            <a:endParaRPr lang="es-E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s-ES_tradnl" smtClean="0"/>
              <a:t>Clic para editar título</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Arrastre la imagen al marcador de posición o haga clic en el icono para agregar</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7391399" y="6423585"/>
            <a:ext cx="1537447" cy="365125"/>
          </a:xfrm>
        </p:spPr>
        <p:txBody>
          <a:body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a:xfrm>
            <a:off x="4191000" y="6423585"/>
            <a:ext cx="3005138" cy="365125"/>
          </a:xfrm>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encima del título">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s-ES_tradnl" smtClean="0"/>
              <a:t>Clic para editar título</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Arrastre la imagen al marcador de posición o haga clic en el icono para agregar</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p:txBody>
          <a:body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imágenes con título">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s-ES_tradnl" smtClean="0"/>
              <a:t>Clic para editar título</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s-ES_tradnl" smtClean="0"/>
              <a:t>Arrastre la imagen al marcador de posición o haga clic en el icono para agregar</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imágenes con título">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s-ES_tradnl" smtClean="0"/>
              <a:t>Clic para editar título</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s-ES_tradnl" smtClean="0"/>
              <a:t>Arrastre la imagen al marcador de posición o haga clic en el icono para agregar</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imágenes con título, alternativo">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s-ES_tradnl" smtClean="0"/>
              <a:t>Clic para editar título</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Arrastre la imagen al marcador de posición o haga clic en el icono para agregar</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7391399" y="6423585"/>
            <a:ext cx="1537447" cy="365125"/>
          </a:xfrm>
        </p:spPr>
        <p:txBody>
          <a:body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a:xfrm>
            <a:off x="4191000" y="6423585"/>
            <a:ext cx="3005138" cy="365125"/>
          </a:xfrm>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s-ES_tradnl" smtClean="0"/>
              <a:t>Arrastre la imagen al marcador de posición o haga clic en el icono para agregar</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ítulo y texto vertical">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Vertical Text Placeholder 2"/>
          <p:cNvSpPr>
            <a:spLocks noGrp="1"/>
          </p:cNvSpPr>
          <p:nvPr>
            <p:ph type="body" orient="vert" idx="1"/>
          </p:nvPr>
        </p:nvSpPr>
        <p:spPr/>
        <p:txBody>
          <a:bodyPr vert="eaVert"/>
          <a:lstStyle>
            <a:lvl5pPr>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10"/>
          </p:nvPr>
        </p:nvSpPr>
        <p:spPr/>
        <p:txBody>
          <a:bodyPr/>
          <a:lstStyle/>
          <a:p>
            <a:fld id="{479A6A7B-4509-854D-860D-66B008F635B4}" type="datetimeFigureOut">
              <a:rPr lang="es-ES" smtClean="0"/>
              <a:t>18/2/16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93DFF8F-1756-5D4D-9D99-3170B54E2ED2}" type="slidenum">
              <a:rPr lang="es-ES" smtClean="0"/>
              <a:t>‹Nr.›</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idx="1"/>
          </p:nvPr>
        </p:nvSpPr>
        <p:spPr/>
        <p:txBody>
          <a:bodyPr/>
          <a:lstStyle>
            <a:lvl5pPr>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10"/>
          </p:nvPr>
        </p:nvSpPr>
        <p:spPr/>
        <p:txBody>
          <a:bodyPr/>
          <a:lstStyle/>
          <a:p>
            <a:fld id="{479A6A7B-4509-854D-860D-66B008F635B4}" type="datetimeFigureOut">
              <a:rPr lang="es-ES" smtClean="0"/>
              <a:t>18/2/16</a:t>
            </a:fld>
            <a:endParaRPr lang="es-ES"/>
          </a:p>
        </p:txBody>
      </p:sp>
      <p:sp>
        <p:nvSpPr>
          <p:cNvPr id="5" name="Footer Placeholder 4"/>
          <p:cNvSpPr>
            <a:spLocks noGrp="1"/>
          </p:cNvSpPr>
          <p:nvPr>
            <p:ph type="ftr" sz="quarter" idx="11"/>
          </p:nvPr>
        </p:nvSpPr>
        <p:spPr>
          <a:xfrm>
            <a:off x="1242438" y="6423585"/>
            <a:ext cx="5082162" cy="365125"/>
          </a:xfrm>
        </p:spPr>
        <p:txBody>
          <a:bodyPr/>
          <a:lstStyle/>
          <a:p>
            <a:endParaRPr lang="es-ES" dirty="0"/>
          </a:p>
        </p:txBody>
      </p:sp>
      <p:sp>
        <p:nvSpPr>
          <p:cNvPr id="6" name="Slide Number Placeholder 5"/>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ítulo vertical y texto">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s-ES_tradnl" smtClean="0"/>
              <a:t>Clic para editar título</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10"/>
          </p:nvPr>
        </p:nvSpPr>
        <p:spPr/>
        <p:txBody>
          <a:bodyPr/>
          <a:lstStyle/>
          <a:p>
            <a:fld id="{479A6A7B-4509-854D-860D-66B008F635B4}" type="datetimeFigureOut">
              <a:rPr lang="es-ES" smtClean="0"/>
              <a:t>18/2/16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834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129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opics">
    <p:spTree>
      <p:nvGrpSpPr>
        <p:cNvPr id="1" name=""/>
        <p:cNvGrpSpPr/>
        <p:nvPr/>
      </p:nvGrpSpPr>
      <p:grpSpPr>
        <a:xfrm>
          <a:off x="0" y="0"/>
          <a:ext cx="0" cy="0"/>
          <a:chOff x="0" y="0"/>
          <a:chExt cx="0" cy="0"/>
        </a:xfrm>
      </p:grpSpPr>
      <p:sp>
        <p:nvSpPr>
          <p:cNvPr id="21" name="20 Marcador de texto"/>
          <p:cNvSpPr>
            <a:spLocks noGrp="1"/>
          </p:cNvSpPr>
          <p:nvPr>
            <p:ph type="body" sz="quarter" idx="12"/>
          </p:nvPr>
        </p:nvSpPr>
        <p:spPr>
          <a:xfrm>
            <a:off x="179512" y="692696"/>
            <a:ext cx="6984776" cy="4680520"/>
          </a:xfrm>
          <a:prstGeom prst="rect">
            <a:avLst/>
          </a:prstGeom>
        </p:spPr>
        <p:txBody>
          <a:bodyPr/>
          <a:lstStyle>
            <a:lvl1pPr>
              <a:defRPr sz="1800">
                <a:latin typeface="Arial" pitchFamily="34" charset="0"/>
                <a:cs typeface="Arial" pitchFamily="34" charset="0"/>
              </a:defRPr>
            </a:lvl1pPr>
            <a:lvl2pPr>
              <a:defRPr sz="1800">
                <a:latin typeface="Arial" pitchFamily="34" charset="0"/>
                <a:cs typeface="Arial" pitchFamily="34" charset="0"/>
              </a:defRPr>
            </a:lvl2pPr>
            <a:lvl3pPr>
              <a:defRPr sz="1800">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stStyle>
          <a:p>
            <a:pPr lvl="0"/>
            <a:r>
              <a:rPr lang="en-US" noProof="0" dirty="0" err="1" smtClean="0"/>
              <a:t>Haga</a:t>
            </a:r>
            <a:r>
              <a:rPr lang="en-US" noProof="0" dirty="0" smtClean="0"/>
              <a:t> </a:t>
            </a:r>
            <a:r>
              <a:rPr lang="en-US" noProof="0" dirty="0" err="1" smtClean="0"/>
              <a:t>clic</a:t>
            </a:r>
            <a:r>
              <a:rPr lang="en-US" noProof="0" dirty="0" smtClean="0"/>
              <a:t> </a:t>
            </a:r>
            <a:r>
              <a:rPr lang="en-US" noProof="0" dirty="0" err="1" smtClean="0"/>
              <a:t>para</a:t>
            </a:r>
            <a:r>
              <a:rPr lang="en-US" noProof="0" dirty="0" smtClean="0"/>
              <a:t> </a:t>
            </a:r>
            <a:r>
              <a:rPr lang="en-US" noProof="0" dirty="0" err="1" smtClean="0"/>
              <a:t>modificar</a:t>
            </a:r>
            <a:r>
              <a:rPr lang="en-US" noProof="0" dirty="0" smtClean="0"/>
              <a:t> el </a:t>
            </a:r>
            <a:r>
              <a:rPr lang="en-US" noProof="0" dirty="0" err="1" smtClean="0"/>
              <a:t>estilo</a:t>
            </a:r>
            <a:r>
              <a:rPr lang="en-US" noProof="0" dirty="0" smtClean="0"/>
              <a:t> de </a:t>
            </a:r>
            <a:r>
              <a:rPr lang="en-US" noProof="0" dirty="0" err="1" smtClean="0"/>
              <a:t>texto</a:t>
            </a:r>
            <a:r>
              <a:rPr lang="en-US" noProof="0" dirty="0" smtClean="0"/>
              <a:t> del </a:t>
            </a:r>
            <a:r>
              <a:rPr lang="en-US" noProof="0" dirty="0" err="1" smtClean="0"/>
              <a:t>patrón</a:t>
            </a:r>
            <a:endParaRPr lang="en-US" noProof="0" dirty="0" smtClean="0"/>
          </a:p>
          <a:p>
            <a:pPr lvl="1"/>
            <a:r>
              <a:rPr lang="en-US" noProof="0" dirty="0" smtClean="0"/>
              <a:t>Segundo </a:t>
            </a:r>
            <a:r>
              <a:rPr lang="en-US" noProof="0" dirty="0" err="1" smtClean="0"/>
              <a:t>nivel</a:t>
            </a:r>
            <a:endParaRPr lang="en-US" noProof="0" dirty="0" smtClean="0"/>
          </a:p>
          <a:p>
            <a:pPr lvl="2"/>
            <a:r>
              <a:rPr lang="en-US" noProof="0" dirty="0" err="1" smtClean="0"/>
              <a:t>Tercer</a:t>
            </a:r>
            <a:r>
              <a:rPr lang="en-US" noProof="0" dirty="0" smtClean="0"/>
              <a:t> </a:t>
            </a:r>
            <a:r>
              <a:rPr lang="en-US" noProof="0" dirty="0" err="1" smtClean="0"/>
              <a:t>nivel</a:t>
            </a:r>
            <a:endParaRPr lang="en-US" noProof="0" dirty="0" smtClean="0"/>
          </a:p>
          <a:p>
            <a:pPr lvl="3"/>
            <a:r>
              <a:rPr lang="en-US" noProof="0" dirty="0" smtClean="0"/>
              <a:t>Cuarto </a:t>
            </a:r>
            <a:r>
              <a:rPr lang="en-US" noProof="0" dirty="0" err="1" smtClean="0"/>
              <a:t>nivel</a:t>
            </a:r>
            <a:endParaRPr lang="en-US" noProof="0" dirty="0" smtClean="0"/>
          </a:p>
          <a:p>
            <a:pPr lvl="4"/>
            <a:r>
              <a:rPr lang="en-US" noProof="0" dirty="0" err="1" smtClean="0"/>
              <a:t>Quinto</a:t>
            </a:r>
            <a:r>
              <a:rPr lang="en-US" noProof="0" dirty="0" smtClean="0"/>
              <a:t> </a:t>
            </a:r>
            <a:r>
              <a:rPr lang="en-US" noProof="0" dirty="0" err="1" smtClean="0"/>
              <a:t>nivel</a:t>
            </a:r>
            <a:endParaRPr lang="en-US" noProof="0" dirty="0"/>
          </a:p>
        </p:txBody>
      </p:sp>
      <p:sp>
        <p:nvSpPr>
          <p:cNvPr id="8" name="16 Marcador de texto"/>
          <p:cNvSpPr>
            <a:spLocks noGrp="1"/>
          </p:cNvSpPr>
          <p:nvPr>
            <p:ph type="body" sz="quarter" idx="15"/>
          </p:nvPr>
        </p:nvSpPr>
        <p:spPr>
          <a:xfrm>
            <a:off x="166812" y="8656"/>
            <a:ext cx="8977188" cy="324000"/>
          </a:xfrm>
          <a:prstGeom prst="rect">
            <a:avLst/>
          </a:prstGeom>
        </p:spPr>
        <p:txBody>
          <a:bodyPr/>
          <a:lstStyle>
            <a:lvl1pPr>
              <a:buNone/>
              <a:defRPr lang="es-ES" sz="1600" b="1" kern="1200" cap="all" baseline="0" dirty="0" smtClean="0">
                <a:solidFill>
                  <a:schemeClr val="bg1">
                    <a:lumMod val="95000"/>
                  </a:schemeClr>
                </a:solidFill>
                <a:latin typeface="Arial" pitchFamily="34" charset="0"/>
                <a:ea typeface="+mn-ea"/>
                <a:cs typeface="Arial" pitchFamily="34" charset="0"/>
              </a:defRPr>
            </a:lvl1pPr>
          </a:lstStyle>
          <a:p>
            <a:pPr lvl="0"/>
            <a:r>
              <a:rPr lang="es-ES" noProof="0" smtClean="0"/>
              <a:t>Haga clic para modificar el estilo de texto del patrón</a:t>
            </a:r>
          </a:p>
        </p:txBody>
      </p:sp>
      <p:sp>
        <p:nvSpPr>
          <p:cNvPr id="5" name="16 Marcador de texto"/>
          <p:cNvSpPr>
            <a:spLocks noGrp="1"/>
          </p:cNvSpPr>
          <p:nvPr>
            <p:ph type="body" sz="quarter" idx="16"/>
          </p:nvPr>
        </p:nvSpPr>
        <p:spPr>
          <a:xfrm>
            <a:off x="8265736" y="6563444"/>
            <a:ext cx="1080000" cy="414387"/>
          </a:xfrm>
          <a:prstGeom prst="rect">
            <a:avLst/>
          </a:prstGeom>
        </p:spPr>
        <p:txBody>
          <a:bodyPr/>
          <a:lstStyle>
            <a:lvl1pPr>
              <a:buNone/>
              <a:defRPr lang="es-ES" sz="1100" b="1" kern="1200" dirty="0" smtClean="0">
                <a:solidFill>
                  <a:schemeClr val="bg1"/>
                </a:solidFill>
                <a:latin typeface="+mn-lt"/>
                <a:ea typeface="+mn-ea"/>
                <a:cs typeface="+mn-cs"/>
              </a:defRPr>
            </a:lvl1pPr>
          </a:lstStyle>
          <a:p>
            <a:pPr lvl="0"/>
            <a:r>
              <a:rPr lang="es-ES" smtClean="0"/>
              <a:t>Haga clic para modificar el estilo de texto del patrón</a:t>
            </a:r>
          </a:p>
        </p:txBody>
      </p:sp>
    </p:spTree>
    <p:extLst>
      <p:ext uri="{BB962C8B-B14F-4D97-AF65-F5344CB8AC3E}">
        <p14:creationId xmlns:p14="http://schemas.microsoft.com/office/powerpoint/2010/main" val="4082146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ítulo y objetos, alternativo">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s-ES_tradnl" smtClean="0"/>
              <a:t>Clic para editar título</a:t>
            </a:r>
            <a:endParaRPr/>
          </a:p>
        </p:txBody>
      </p:sp>
      <p:sp>
        <p:nvSpPr>
          <p:cNvPr id="3" name="Content Placeholder 2"/>
          <p:cNvSpPr>
            <a:spLocks noGrp="1"/>
          </p:cNvSpPr>
          <p:nvPr>
            <p:ph idx="1"/>
          </p:nvPr>
        </p:nvSpPr>
        <p:spPr/>
        <p:txBody>
          <a:bodyPr/>
          <a:lstStyle>
            <a:lvl5pPr>
              <a:defRPr/>
            </a:lvl5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10"/>
          </p:nvPr>
        </p:nvSpPr>
        <p:spPr/>
        <p:txBody>
          <a:bodyPr/>
          <a:lstStyle/>
          <a:p>
            <a:fld id="{479A6A7B-4509-854D-860D-66B008F635B4}" type="datetimeFigureOut">
              <a:rPr lang="es-ES" smtClean="0"/>
              <a:t>18/2/16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93DFF8F-1756-5D4D-9D99-3170B54E2ED2}" type="slidenum">
              <a:rPr lang="es-ES" smtClean="0"/>
              <a:t>‹Nr.›</a:t>
            </a:fld>
            <a:endParaRPr lang="es-ES"/>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s-ES_tradnl" smtClean="0"/>
              <a:t>Haga clic para modificar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apositiva de título con 2 imágen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s-ES_tradnl" smtClean="0"/>
              <a:t>Clic para editar título</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fld id="{479A6A7B-4509-854D-860D-66B008F635B4}" type="datetimeFigureOut">
              <a:rPr lang="es-ES" smtClean="0"/>
              <a:t>18/2/16</a:t>
            </a:fld>
            <a:endParaRPr lang="es-E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s-E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s-ES_tradnl" smtClean="0"/>
              <a:t>Arrastre la imagen al marcador de posición o haga clic en el icono para agregar</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s-ES_tradnl" smtClean="0"/>
              <a:t>Haga clic para modificar el estilo de texto del patrón</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s-ES_tradnl" smtClean="0"/>
              <a:t>Clic para editar título</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fld id="{479A6A7B-4509-854D-860D-66B008F635B4}" type="datetimeFigureOut">
              <a:rPr lang="es-ES" smtClean="0"/>
              <a:t>18/2/16</a:t>
            </a:fld>
            <a:endParaRPr lang="es-E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lang="es-ES"/>
          </a:p>
        </p:txBody>
      </p:sp>
      <p:sp>
        <p:nvSpPr>
          <p:cNvPr id="6" name="Slide Number Placeholder 5"/>
          <p:cNvSpPr>
            <a:spLocks noGrp="1"/>
          </p:cNvSpPr>
          <p:nvPr>
            <p:ph type="sldNum" sz="quarter" idx="12"/>
          </p:nvPr>
        </p:nvSpPr>
        <p:spPr>
          <a:xfrm>
            <a:off x="8305800" y="6248774"/>
            <a:ext cx="554038" cy="365125"/>
          </a:xfrm>
        </p:spPr>
        <p:txBody>
          <a:bodyPr/>
          <a:lstStyle/>
          <a:p>
            <a:fld id="{293DFF8F-1756-5D4D-9D99-3170B54E2ED2}" type="slidenum">
              <a:rPr lang="es-ES" smtClean="0"/>
              <a:t>‹Nr.›</a:t>
            </a:fld>
            <a:endParaRPr lang="es-E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os objetos">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5" name="Date Placeholder 4"/>
          <p:cNvSpPr>
            <a:spLocks noGrp="1"/>
          </p:cNvSpPr>
          <p:nvPr>
            <p:ph type="dt" sz="half" idx="10"/>
          </p:nvPr>
        </p:nvSpPr>
        <p:spPr/>
        <p:txBody>
          <a:body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s-ES_tradnl" smtClean="0"/>
              <a:t>Clic para editar título</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7" name="Date Placeholder 6"/>
          <p:cNvSpPr>
            <a:spLocks noGrp="1"/>
          </p:cNvSpPr>
          <p:nvPr>
            <p:ph type="dt" sz="half" idx="10"/>
          </p:nvPr>
        </p:nvSpPr>
        <p:spPr/>
        <p:txBody>
          <a:bodyPr/>
          <a:lstStyle/>
          <a:p>
            <a:fld id="{479A6A7B-4509-854D-860D-66B008F635B4}" type="datetimeFigureOut">
              <a:rPr lang="es-ES" smtClean="0"/>
              <a:t>18/2/16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293DFF8F-1756-5D4D-9D99-3170B54E2ED2}" type="slidenum">
              <a:rPr lang="es-ES" smtClean="0"/>
              <a:t>‹Nr.›</a:t>
            </a:fld>
            <a:endParaRPr lang="es-E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objetos, superior e inferior">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5" name="Date Placeholder 4"/>
          <p:cNvSpPr>
            <a:spLocks noGrp="1"/>
          </p:cNvSpPr>
          <p:nvPr>
            <p:ph type="dt" sz="half" idx="10"/>
          </p:nvPr>
        </p:nvSpPr>
        <p:spPr/>
        <p:txBody>
          <a:body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p:txBody>
          <a:bodyPr/>
          <a:lstStyle/>
          <a:p>
            <a:endParaRPr lang="es-E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293DFF8F-1756-5D4D-9D99-3170B54E2ED2}" type="slidenum">
              <a:rPr lang="es-ES" smtClean="0"/>
              <a:t>‹Nr.›</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objetos">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5" name="Date Placeholder 4"/>
          <p:cNvSpPr>
            <a:spLocks noGrp="1"/>
          </p:cNvSpPr>
          <p:nvPr>
            <p:ph type="dt" sz="half" idx="10"/>
          </p:nvPr>
        </p:nvSpPr>
        <p:spPr/>
        <p:txBody>
          <a:bodyPr/>
          <a:lstStyle/>
          <a:p>
            <a:fld id="{479A6A7B-4509-854D-860D-66B008F635B4}" type="datetimeFigureOut">
              <a:rPr lang="es-ES" smtClean="0"/>
              <a:t>18/2/16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93DFF8F-1756-5D4D-9D99-3170B54E2ED2}" type="slidenum">
              <a:rPr lang="es-ES" smtClean="0"/>
              <a:t>‹Nr.›</a:t>
            </a:fld>
            <a:endParaRPr lang="es-E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s-ES_tradnl" smtClean="0"/>
              <a:t>Clic para editar título</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fld id="{479A6A7B-4509-854D-860D-66B008F635B4}" type="datetimeFigureOut">
              <a:rPr lang="es-ES" smtClean="0"/>
              <a:t>18/2/16</a:t>
            </a:fld>
            <a:endParaRPr lang="es-ES"/>
          </a:p>
        </p:txBody>
      </p:sp>
      <p:sp>
        <p:nvSpPr>
          <p:cNvPr id="5" name="Footer Placeholder 4"/>
          <p:cNvSpPr>
            <a:spLocks noGrp="1"/>
          </p:cNvSpPr>
          <p:nvPr>
            <p:ph type="ftr" sz="quarter" idx="3"/>
          </p:nvPr>
        </p:nvSpPr>
        <p:spPr>
          <a:xfrm>
            <a:off x="1201024" y="6423585"/>
            <a:ext cx="5123576"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lang="es-ES"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293DFF8F-1756-5D4D-9D99-3170B54E2ED2}" type="slidenum">
              <a:rPr lang="es-ES" smtClean="0"/>
              <a:t>‹Nr.›</a:t>
            </a:fld>
            <a:endParaRPr lang="es-ES"/>
          </a:p>
        </p:txBody>
      </p:sp>
      <p:pic>
        <p:nvPicPr>
          <p:cNvPr id="7" name="Imagen 6" descr="logo.png"/>
          <p:cNvPicPr>
            <a:picLocks noChangeAspect="1"/>
          </p:cNvPicPr>
          <p:nvPr userDrawn="1"/>
        </p:nvPicPr>
        <p:blipFill rotWithShape="1">
          <a:blip r:embed="rId25">
            <a:extLst>
              <a:ext uri="{28A0092B-C50C-407E-A947-70E740481C1C}">
                <a14:useLocalDpi xmlns:a14="http://schemas.microsoft.com/office/drawing/2010/main" val="0"/>
              </a:ext>
            </a:extLst>
          </a:blip>
          <a:srcRect r="72015"/>
          <a:stretch/>
        </p:blipFill>
        <p:spPr>
          <a:xfrm>
            <a:off x="0" y="5953685"/>
            <a:ext cx="1073070" cy="939800"/>
          </a:xfrm>
          <a:prstGeom prst="rect">
            <a:avLst/>
          </a:prstGeom>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Lst>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itanpad.com/t4Wb3pnS1I" TargetMode="External"/><Relationship Id="rId3" Type="http://schemas.openxmlformats.org/officeDocument/2006/relationships/hyperlink" Target="http://www.slidewiki.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istas.fi.upm.es/mailman/listinfo/opencitydata" TargetMode="External"/><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hyperlink" Target="http://www.opencitydata.e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pencitydata" TargetMode="External"/><Relationship Id="rId4" Type="http://schemas.openxmlformats.org/officeDocument/2006/relationships/hyperlink" Target="https://github.com/opencitydata/vocabularios-datos-abiertos" TargetMode="External"/><Relationship Id="rId5" Type="http://schemas.openxmlformats.org/officeDocument/2006/relationships/hyperlink" Target="http://vocab.linkeddata.es/datosabiertos/" TargetMode="External"/><Relationship Id="rId6" Type="http://schemas.openxmlformats.org/officeDocument/2006/relationships/hyperlink" Target="http://www.slidewiki.org/" TargetMode="External"/><Relationship Id="rId1" Type="http://schemas.openxmlformats.org/officeDocument/2006/relationships/slideLayout" Target="../slideLayouts/slideLayout2.xml"/><Relationship Id="rId2" Type="http://schemas.openxmlformats.org/officeDocument/2006/relationships/hyperlink" Target="http://opencitydata.es/web/guest/softwar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4.png"/><Relationship Id="rId1" Type="http://schemas.openxmlformats.org/officeDocument/2006/relationships/slideLayout" Target="../slideLayouts/slideLayout23.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url.org/NET/rdflicense/cc-by-nc-sa4.0" TargetMode="Externa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itunews.itu.int/en/5215-What-is-a-smart-sustainable-city.note.asp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gif"/><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hyperlink" Target="https://dev.welive.eu/dev/swagger"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hyperlink" Target="http://apps.morelab.deusto.es/od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iescities.com/IESCities/swagger/" TargetMode="External"/><Relationship Id="rId4" Type="http://schemas.openxmlformats.org/officeDocument/2006/relationships/hyperlink" Target="https://dev.welive.eu/dev/swagger" TargetMode="External"/><Relationship Id="rId1" Type="http://schemas.openxmlformats.org/officeDocument/2006/relationships/slideLayout" Target="../slideLayouts/slideLayout2.xml"/><Relationship Id="rId2" Type="http://schemas.openxmlformats.org/officeDocument/2006/relationships/hyperlink" Target="http://www.zaragoza.es/docs-api/"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hyperlink" Target="http://vocab.linkeddata.es/" TargetMode="External"/><Relationship Id="rId5" Type="http://schemas.openxmlformats.org/officeDocument/2006/relationships/hyperlink" Target="http://smartcity.linkeddata.es/" TargetMode="External"/><Relationship Id="rId6"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OscarPDR/labman_ud" TargetMode="External"/><Relationship Id="rId4" Type="http://schemas.openxmlformats.org/officeDocument/2006/relationships/hyperlink" Target="http://lod-cloud.net/"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OnToology/OnToology" TargetMode="External"/><Relationship Id="rId4" Type="http://schemas.openxmlformats.org/officeDocument/2006/relationships/hyperlink" Target="https://github.com/dgarijo/Widoco" TargetMode="External"/><Relationship Id="rId5" Type="http://schemas.openxmlformats.org/officeDocument/2006/relationships/hyperlink" Target="http://oops.linkeddata.es/" TargetMode="External"/><Relationship Id="rId6" Type="http://schemas.openxmlformats.org/officeDocument/2006/relationships/hyperlink" Target="https://github.com/idafensp/ar2dtool" TargetMode="External"/><Relationship Id="rId1" Type="http://schemas.openxmlformats.org/officeDocument/2006/relationships/slideLayout" Target="../slideLayouts/slideLayout2.xml"/><Relationship Id="rId2" Type="http://schemas.openxmlformats.org/officeDocument/2006/relationships/hyperlink" Target="http://ontoology.linkeddata.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136616" y="4624668"/>
            <a:ext cx="5702584" cy="933450"/>
          </a:xfrm>
        </p:spPr>
        <p:txBody>
          <a:bodyPr>
            <a:normAutofit fontScale="90000"/>
          </a:bodyPr>
          <a:lstStyle/>
          <a:p>
            <a:r>
              <a:rPr lang="es-ES" dirty="0" smtClean="0"/>
              <a:t>Presentación de la red de excelencia de Open Data y Smart </a:t>
            </a:r>
            <a:r>
              <a:rPr lang="es-ES" dirty="0" err="1" smtClean="0"/>
              <a:t>Cities</a:t>
            </a:r>
            <a:endParaRPr lang="es-ES" dirty="0"/>
          </a:p>
        </p:txBody>
      </p:sp>
      <p:sp>
        <p:nvSpPr>
          <p:cNvPr id="3" name="Subtítulo 2"/>
          <p:cNvSpPr>
            <a:spLocks noGrp="1"/>
          </p:cNvSpPr>
          <p:nvPr>
            <p:ph type="subTitle" idx="1"/>
          </p:nvPr>
        </p:nvSpPr>
        <p:spPr>
          <a:xfrm>
            <a:off x="3136616" y="5562599"/>
            <a:ext cx="5702584" cy="748553"/>
          </a:xfrm>
        </p:spPr>
        <p:txBody>
          <a:bodyPr/>
          <a:lstStyle/>
          <a:p>
            <a:r>
              <a:rPr lang="es-ES" dirty="0" smtClean="0"/>
              <a:t>18/</a:t>
            </a:r>
            <a:r>
              <a:rPr lang="es-ES" dirty="0" smtClean="0"/>
              <a:t>02/</a:t>
            </a:r>
            <a:r>
              <a:rPr lang="es-ES" dirty="0" smtClean="0"/>
              <a:t>2016</a:t>
            </a:r>
            <a:endParaRPr lang="es-ES" dirty="0"/>
          </a:p>
        </p:txBody>
      </p:sp>
    </p:spTree>
    <p:extLst>
      <p:ext uri="{BB962C8B-B14F-4D97-AF65-F5344CB8AC3E}">
        <p14:creationId xmlns:p14="http://schemas.microsoft.com/office/powerpoint/2010/main" val="8451822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Grupos de trabajo</a:t>
            </a:r>
            <a:endParaRPr lang="es-ES" dirty="0"/>
          </a:p>
        </p:txBody>
      </p:sp>
      <p:sp>
        <p:nvSpPr>
          <p:cNvPr id="3" name="Marcador de contenido 2"/>
          <p:cNvSpPr>
            <a:spLocks noGrp="1"/>
          </p:cNvSpPr>
          <p:nvPr>
            <p:ph idx="1"/>
          </p:nvPr>
        </p:nvSpPr>
        <p:spPr/>
        <p:txBody>
          <a:bodyPr>
            <a:normAutofit fontScale="85000" lnSpcReduction="20000"/>
          </a:bodyPr>
          <a:lstStyle/>
          <a:p>
            <a:r>
              <a:rPr lang="es-ES" dirty="0" smtClean="0"/>
              <a:t>Creaci</a:t>
            </a:r>
            <a:r>
              <a:rPr lang="es-ES" dirty="0" smtClean="0"/>
              <a:t>ón del “</a:t>
            </a:r>
            <a:r>
              <a:rPr lang="es-ES" dirty="0" err="1" smtClean="0"/>
              <a:t>Manifesto</a:t>
            </a:r>
            <a:r>
              <a:rPr lang="es-ES" dirty="0" smtClean="0"/>
              <a:t> </a:t>
            </a:r>
            <a:r>
              <a:rPr lang="es-ES" dirty="0" err="1" smtClean="0"/>
              <a:t>for</a:t>
            </a:r>
            <a:r>
              <a:rPr lang="es-ES" dirty="0" smtClean="0"/>
              <a:t> Open Data and Smart </a:t>
            </a:r>
            <a:r>
              <a:rPr lang="es-ES" dirty="0" err="1" smtClean="0"/>
              <a:t>Cities</a:t>
            </a:r>
            <a:r>
              <a:rPr lang="es-ES" dirty="0" smtClean="0"/>
              <a:t>”</a:t>
            </a:r>
          </a:p>
          <a:p>
            <a:pPr lvl="1"/>
            <a:r>
              <a:rPr lang="es-ES" dirty="0" smtClean="0"/>
              <a:t>Ya hemos empezado hoy y esperamos vuestras contribuciones</a:t>
            </a:r>
          </a:p>
          <a:p>
            <a:pPr lvl="1"/>
            <a:r>
              <a:rPr lang="es-ES" dirty="0">
                <a:hlinkClick r:id="rId2"/>
              </a:rPr>
              <a:t>https://titanpad.com/</a:t>
            </a:r>
            <a:r>
              <a:rPr lang="es-ES" dirty="0" smtClean="0">
                <a:hlinkClick r:id="rId2"/>
              </a:rPr>
              <a:t>t4Wb3pnS1I</a:t>
            </a:r>
            <a:r>
              <a:rPr lang="es-ES" dirty="0" smtClean="0"/>
              <a:t> </a:t>
            </a:r>
          </a:p>
          <a:p>
            <a:r>
              <a:rPr lang="es-ES" dirty="0" smtClean="0"/>
              <a:t>Gestión de vocabularios para el proyecto OpenData100</a:t>
            </a:r>
          </a:p>
          <a:p>
            <a:pPr lvl="1"/>
            <a:r>
              <a:rPr lang="es-ES" dirty="0" smtClean="0"/>
              <a:t>Líder: María Poveda (OEG-UPM), María del Mar Roldán (KHAOS-UMA)</a:t>
            </a:r>
          </a:p>
          <a:p>
            <a:r>
              <a:rPr lang="es-ES" dirty="0" smtClean="0"/>
              <a:t>Sostenibilidad, incluyendo Identificadores persistentes</a:t>
            </a:r>
          </a:p>
          <a:p>
            <a:pPr lvl="1"/>
            <a:r>
              <a:rPr lang="es-ES" dirty="0" smtClean="0"/>
              <a:t>Líder: Francisco Javier López Pellicer (IAAA-UNIZAR)</a:t>
            </a:r>
          </a:p>
          <a:p>
            <a:r>
              <a:rPr lang="es-ES" dirty="0" smtClean="0"/>
              <a:t>Repositorio de software útil para trabajar con Open Data</a:t>
            </a:r>
          </a:p>
          <a:p>
            <a:pPr lvl="1"/>
            <a:r>
              <a:rPr lang="es-ES" dirty="0" smtClean="0"/>
              <a:t>Líder: Miguel </a:t>
            </a:r>
            <a:r>
              <a:rPr lang="es-ES" dirty="0" err="1" smtClean="0"/>
              <a:t>Luaces</a:t>
            </a:r>
            <a:endParaRPr lang="es-ES" dirty="0" smtClean="0"/>
          </a:p>
          <a:p>
            <a:r>
              <a:rPr lang="es-ES" dirty="0" smtClean="0"/>
              <a:t>Repositorio de materiales educativos como </a:t>
            </a:r>
            <a:r>
              <a:rPr lang="es-ES" dirty="0" err="1" smtClean="0"/>
              <a:t>OpenCourseWare</a:t>
            </a:r>
            <a:r>
              <a:rPr lang="es-ES" dirty="0" smtClean="0"/>
              <a:t> (usando </a:t>
            </a:r>
            <a:r>
              <a:rPr lang="es-ES" dirty="0" smtClean="0">
                <a:hlinkClick r:id="rId3"/>
              </a:rPr>
              <a:t>http://www.slidewiki.org/</a:t>
            </a:r>
            <a:r>
              <a:rPr lang="es-ES" dirty="0" smtClean="0"/>
              <a:t>)</a:t>
            </a:r>
          </a:p>
          <a:p>
            <a:pPr lvl="1"/>
            <a:r>
              <a:rPr lang="es-ES" dirty="0" smtClean="0"/>
              <a:t>Líder: Oscar Corcho (OEG-UPM)</a:t>
            </a:r>
          </a:p>
          <a:p>
            <a:endParaRPr lang="es-ES" dirty="0" smtClean="0"/>
          </a:p>
        </p:txBody>
      </p:sp>
    </p:spTree>
    <p:extLst>
      <p:ext uri="{BB962C8B-B14F-4D97-AF65-F5344CB8AC3E}">
        <p14:creationId xmlns:p14="http://schemas.microsoft.com/office/powerpoint/2010/main" val="36216158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¿Y c</a:t>
            </a:r>
            <a:r>
              <a:rPr lang="es-ES" dirty="0" smtClean="0"/>
              <a:t>ómo trabajaremos? </a:t>
            </a:r>
            <a:r>
              <a:rPr lang="es-ES" dirty="0" smtClean="0"/>
              <a:t>(en 2016)</a:t>
            </a:r>
            <a:endParaRPr lang="es-ES" dirty="0"/>
          </a:p>
        </p:txBody>
      </p:sp>
      <p:sp>
        <p:nvSpPr>
          <p:cNvPr id="3" name="Marcador de contenido 2"/>
          <p:cNvSpPr>
            <a:spLocks noGrp="1"/>
          </p:cNvSpPr>
          <p:nvPr>
            <p:ph idx="1"/>
          </p:nvPr>
        </p:nvSpPr>
        <p:spPr>
          <a:xfrm>
            <a:off x="498474" y="1254654"/>
            <a:ext cx="7556313" cy="4871509"/>
          </a:xfrm>
        </p:spPr>
        <p:txBody>
          <a:bodyPr>
            <a:normAutofit fontScale="92500" lnSpcReduction="10000"/>
          </a:bodyPr>
          <a:lstStyle/>
          <a:p>
            <a:r>
              <a:rPr lang="es-ES" dirty="0" smtClean="0"/>
              <a:t>Reuniones </a:t>
            </a:r>
            <a:r>
              <a:rPr lang="es-ES" dirty="0" smtClean="0"/>
              <a:t>plenarias</a:t>
            </a:r>
            <a:endParaRPr lang="es-ES" dirty="0" smtClean="0"/>
          </a:p>
          <a:p>
            <a:pPr lvl="1"/>
            <a:r>
              <a:rPr lang="es-ES" dirty="0" smtClean="0"/>
              <a:t>17-18 Febrero 2016 (Madrid)</a:t>
            </a:r>
          </a:p>
          <a:p>
            <a:pPr lvl="1"/>
            <a:r>
              <a:rPr lang="es-ES" dirty="0" smtClean="0"/>
              <a:t>4-5 Mayo 2016 (M</a:t>
            </a:r>
            <a:r>
              <a:rPr lang="es-ES" dirty="0" smtClean="0"/>
              <a:t>álaga)</a:t>
            </a:r>
            <a:endParaRPr lang="es-ES" dirty="0" smtClean="0"/>
          </a:p>
          <a:p>
            <a:r>
              <a:rPr lang="es-ES" dirty="0" err="1" smtClean="0"/>
              <a:t>Hackatons</a:t>
            </a:r>
            <a:r>
              <a:rPr lang="es-ES" dirty="0" smtClean="0"/>
              <a:t> y </a:t>
            </a:r>
            <a:r>
              <a:rPr lang="es-ES" dirty="0" err="1" smtClean="0"/>
              <a:t>meetups</a:t>
            </a:r>
            <a:endParaRPr lang="es-ES" dirty="0" smtClean="0"/>
          </a:p>
          <a:p>
            <a:pPr lvl="1"/>
            <a:r>
              <a:rPr lang="es-ES" dirty="0" smtClean="0"/>
              <a:t>Open Data Day (5 marzo) </a:t>
            </a:r>
            <a:r>
              <a:rPr lang="es-ES" dirty="0" smtClean="0"/>
              <a:t>– Madrid (en </a:t>
            </a:r>
            <a:r>
              <a:rPr lang="es-ES" dirty="0" err="1" smtClean="0"/>
              <a:t>MediaLab</a:t>
            </a:r>
            <a:r>
              <a:rPr lang="es-ES" dirty="0" smtClean="0"/>
              <a:t>-Prado, Bilbao)</a:t>
            </a:r>
          </a:p>
          <a:p>
            <a:pPr lvl="2"/>
            <a:r>
              <a:rPr lang="es-ES" dirty="0" smtClean="0"/>
              <a:t>T</a:t>
            </a:r>
            <a:r>
              <a:rPr lang="es-ES" dirty="0" smtClean="0"/>
              <a:t>ópico a elegir: movilidad, alumbrado público y eficiencia energética, …</a:t>
            </a:r>
            <a:endParaRPr lang="es-ES" dirty="0" smtClean="0"/>
          </a:p>
          <a:p>
            <a:pPr lvl="1"/>
            <a:r>
              <a:rPr lang="es-ES" dirty="0" smtClean="0"/>
              <a:t>ODI Madrid </a:t>
            </a:r>
            <a:r>
              <a:rPr lang="es-ES" dirty="0" err="1" smtClean="0"/>
              <a:t>lunchtime</a:t>
            </a:r>
            <a:r>
              <a:rPr lang="es-ES" dirty="0" smtClean="0"/>
              <a:t> </a:t>
            </a:r>
            <a:r>
              <a:rPr lang="es-ES" dirty="0" err="1" smtClean="0"/>
              <a:t>seminars</a:t>
            </a:r>
            <a:r>
              <a:rPr lang="es-ES" dirty="0" smtClean="0"/>
              <a:t> mensuales</a:t>
            </a:r>
          </a:p>
          <a:p>
            <a:pPr lvl="1"/>
            <a:r>
              <a:rPr lang="es-ES" dirty="0" smtClean="0"/>
              <a:t>Muchas m</a:t>
            </a:r>
            <a:r>
              <a:rPr lang="es-ES" dirty="0" smtClean="0"/>
              <a:t>ás actividades, que aparecerán en la sección de eventos de nuestra Web.</a:t>
            </a:r>
            <a:endParaRPr lang="es-ES" dirty="0" smtClean="0"/>
          </a:p>
          <a:p>
            <a:r>
              <a:rPr lang="es-ES" dirty="0" err="1" smtClean="0"/>
              <a:t>Workshops</a:t>
            </a:r>
            <a:endParaRPr lang="es-ES" dirty="0" smtClean="0"/>
          </a:p>
          <a:p>
            <a:pPr lvl="1"/>
            <a:r>
              <a:rPr lang="es-ES" dirty="0" smtClean="0"/>
              <a:t>Enfoque centrado en ciudades y AAPP: junto al IODC 2016 en Madrid (6-7 Octubre)</a:t>
            </a:r>
          </a:p>
          <a:p>
            <a:pPr lvl="1"/>
            <a:r>
              <a:rPr lang="es-ES" dirty="0" smtClean="0"/>
              <a:t>Enfoque orientado a empresas: junto al Smart City Expo 2016 en Barcelona (15-17 Noviembre)</a:t>
            </a:r>
            <a:endParaRPr lang="es-ES" dirty="0" smtClean="0"/>
          </a:p>
        </p:txBody>
      </p:sp>
      <p:sp>
        <p:nvSpPr>
          <p:cNvPr id="4" name="CuadroTexto 3"/>
          <p:cNvSpPr txBox="1"/>
          <p:nvPr/>
        </p:nvSpPr>
        <p:spPr>
          <a:xfrm>
            <a:off x="3328258" y="6009333"/>
            <a:ext cx="5586786" cy="707886"/>
          </a:xfrm>
          <a:prstGeom prst="rect">
            <a:avLst/>
          </a:prstGeom>
          <a:noFill/>
        </p:spPr>
        <p:txBody>
          <a:bodyPr wrap="none" rtlCol="0">
            <a:spAutoFit/>
          </a:bodyPr>
          <a:lstStyle/>
          <a:p>
            <a:r>
              <a:rPr lang="es-ES" sz="2000" dirty="0" smtClean="0">
                <a:solidFill>
                  <a:srgbClr val="FF0000"/>
                </a:solidFill>
              </a:rPr>
              <a:t>La red s</a:t>
            </a:r>
            <a:r>
              <a:rPr lang="es-ES" sz="2000" dirty="0" smtClean="0">
                <a:solidFill>
                  <a:srgbClr val="FF0000"/>
                </a:solidFill>
              </a:rPr>
              <a:t>ólo puede costear gastos del personal </a:t>
            </a:r>
            <a:br>
              <a:rPr lang="es-ES" sz="2000" dirty="0" smtClean="0">
                <a:solidFill>
                  <a:srgbClr val="FF0000"/>
                </a:solidFill>
              </a:rPr>
            </a:br>
            <a:r>
              <a:rPr lang="es-ES" sz="2000" dirty="0" smtClean="0">
                <a:solidFill>
                  <a:srgbClr val="FF0000"/>
                </a:solidFill>
              </a:rPr>
              <a:t>de los grupos iniciales. </a:t>
            </a:r>
            <a:r>
              <a:rPr lang="es-ES" sz="2000" dirty="0" err="1" smtClean="0">
                <a:solidFill>
                  <a:srgbClr val="FF0000"/>
                </a:solidFill>
              </a:rPr>
              <a:t>Sponsorship</a:t>
            </a:r>
            <a:r>
              <a:rPr lang="es-ES" sz="2000" dirty="0" smtClean="0">
                <a:solidFill>
                  <a:srgbClr val="FF0000"/>
                </a:solidFill>
              </a:rPr>
              <a:t> </a:t>
            </a:r>
            <a:r>
              <a:rPr lang="es-ES" sz="2000" dirty="0" err="1" smtClean="0">
                <a:solidFill>
                  <a:srgbClr val="FF0000"/>
                </a:solidFill>
              </a:rPr>
              <a:t>wanted</a:t>
            </a:r>
            <a:r>
              <a:rPr lang="es-ES" sz="2000" dirty="0" smtClean="0">
                <a:solidFill>
                  <a:srgbClr val="FF0000"/>
                </a:solidFill>
              </a:rPr>
              <a:t>!!</a:t>
            </a:r>
            <a:endParaRPr lang="es-ES" sz="2000" dirty="0">
              <a:solidFill>
                <a:srgbClr val="FF0000"/>
              </a:solidFill>
            </a:endParaRPr>
          </a:p>
        </p:txBody>
      </p:sp>
    </p:spTree>
    <p:extLst>
      <p:ext uri="{BB962C8B-B14F-4D97-AF65-F5344CB8AC3E}">
        <p14:creationId xmlns:p14="http://schemas.microsoft.com/office/powerpoint/2010/main" val="25834275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Movilidad de investigadores</a:t>
            </a:r>
            <a:endParaRPr lang="es-ES" dirty="0"/>
          </a:p>
        </p:txBody>
      </p:sp>
      <p:sp>
        <p:nvSpPr>
          <p:cNvPr id="3" name="Marcador de contenido 2"/>
          <p:cNvSpPr>
            <a:spLocks noGrp="1"/>
          </p:cNvSpPr>
          <p:nvPr>
            <p:ph idx="1"/>
          </p:nvPr>
        </p:nvSpPr>
        <p:spPr/>
        <p:txBody>
          <a:bodyPr>
            <a:normAutofit/>
          </a:bodyPr>
          <a:lstStyle/>
          <a:p>
            <a:r>
              <a:rPr lang="es-ES" dirty="0"/>
              <a:t>Open </a:t>
            </a:r>
            <a:r>
              <a:rPr lang="es-ES" dirty="0" err="1"/>
              <a:t>calls</a:t>
            </a:r>
            <a:r>
              <a:rPr lang="es-ES" dirty="0"/>
              <a:t> competitivas</a:t>
            </a:r>
          </a:p>
          <a:p>
            <a:pPr lvl="1"/>
            <a:r>
              <a:rPr lang="es-ES" dirty="0"/>
              <a:t>Profesores, estudiantes de doctorado, etc</a:t>
            </a:r>
            <a:r>
              <a:rPr lang="es-ES" dirty="0" smtClean="0"/>
              <a:t>., de miembros de la red</a:t>
            </a:r>
          </a:p>
          <a:p>
            <a:pPr lvl="1"/>
            <a:r>
              <a:rPr lang="es-ES" dirty="0" smtClean="0"/>
              <a:t>Sin embargo, tambi</a:t>
            </a:r>
            <a:r>
              <a:rPr lang="es-ES" dirty="0" smtClean="0"/>
              <a:t>én </a:t>
            </a:r>
            <a:r>
              <a:rPr lang="es-ES" dirty="0" smtClean="0"/>
              <a:t>se valorar</a:t>
            </a:r>
            <a:r>
              <a:rPr lang="es-ES" dirty="0" smtClean="0"/>
              <a:t>án colaboraciones con organizaciones externas y asociados a la red</a:t>
            </a:r>
          </a:p>
          <a:p>
            <a:pPr lvl="1"/>
            <a:r>
              <a:rPr lang="es-ES" dirty="0" smtClean="0"/>
              <a:t>También fomentaremos los “</a:t>
            </a:r>
            <a:r>
              <a:rPr lang="es-ES" dirty="0" err="1" smtClean="0"/>
              <a:t>internships</a:t>
            </a:r>
            <a:r>
              <a:rPr lang="es-ES" dirty="0" smtClean="0"/>
              <a:t>” no pagados por la red</a:t>
            </a:r>
            <a:endParaRPr lang="es-ES" dirty="0"/>
          </a:p>
          <a:p>
            <a:r>
              <a:rPr lang="es-ES" dirty="0" smtClean="0"/>
              <a:t>Actividades</a:t>
            </a:r>
            <a:endParaRPr lang="es-ES" dirty="0" smtClean="0"/>
          </a:p>
          <a:p>
            <a:pPr lvl="1"/>
            <a:r>
              <a:rPr lang="es-ES" dirty="0" smtClean="0"/>
              <a:t>Seminarios de discusi</a:t>
            </a:r>
            <a:r>
              <a:rPr lang="es-ES" dirty="0" smtClean="0"/>
              <a:t>ones</a:t>
            </a:r>
            <a:r>
              <a:rPr lang="es-ES" dirty="0" smtClean="0"/>
              <a:t> científicas</a:t>
            </a:r>
          </a:p>
          <a:p>
            <a:pPr lvl="1"/>
            <a:r>
              <a:rPr lang="es-ES" dirty="0" smtClean="0"/>
              <a:t>Preparación de artículos de investigación conjuntos</a:t>
            </a:r>
            <a:endParaRPr lang="es-ES" dirty="0" smtClean="0"/>
          </a:p>
          <a:p>
            <a:pPr lvl="1"/>
            <a:r>
              <a:rPr lang="es-ES" dirty="0" smtClean="0"/>
              <a:t>Redacción de propuestas de proyectos </a:t>
            </a:r>
            <a:r>
              <a:rPr lang="es-ES" dirty="0" smtClean="0"/>
              <a:t>(H2020</a:t>
            </a:r>
            <a:r>
              <a:rPr lang="es-ES" dirty="0" smtClean="0"/>
              <a:t>)</a:t>
            </a:r>
          </a:p>
          <a:p>
            <a:pPr lvl="1"/>
            <a:r>
              <a:rPr lang="es-ES" dirty="0" smtClean="0"/>
              <a:t>Tutela académica (</a:t>
            </a:r>
            <a:r>
              <a:rPr lang="es-ES" i="1" dirty="0" err="1" smtClean="0"/>
              <a:t>mentoring</a:t>
            </a:r>
            <a:r>
              <a:rPr lang="es-ES" dirty="0" smtClean="0"/>
              <a:t>)</a:t>
            </a:r>
          </a:p>
          <a:p>
            <a:pPr lvl="1"/>
            <a:r>
              <a:rPr lang="es-ES" dirty="0" smtClean="0"/>
              <a:t>Dirección conjunta de trabajos de </a:t>
            </a:r>
            <a:r>
              <a:rPr lang="es-ES" dirty="0" smtClean="0"/>
              <a:t>investigación</a:t>
            </a:r>
            <a:endParaRPr lang="es-ES" dirty="0" smtClean="0"/>
          </a:p>
        </p:txBody>
      </p:sp>
    </p:spTree>
    <p:extLst>
      <p:ext uri="{BB962C8B-B14F-4D97-AF65-F5344CB8AC3E}">
        <p14:creationId xmlns:p14="http://schemas.microsoft.com/office/powerpoint/2010/main" val="14595773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Diseminación</a:t>
            </a:r>
            <a:endParaRPr lang="es-ES" dirty="0"/>
          </a:p>
        </p:txBody>
      </p:sp>
      <p:sp>
        <p:nvSpPr>
          <p:cNvPr id="3" name="Marcador de contenido 2"/>
          <p:cNvSpPr>
            <a:spLocks noGrp="1"/>
          </p:cNvSpPr>
          <p:nvPr>
            <p:ph idx="1"/>
          </p:nvPr>
        </p:nvSpPr>
        <p:spPr/>
        <p:txBody>
          <a:bodyPr/>
          <a:lstStyle/>
          <a:p>
            <a:r>
              <a:rPr lang="es-ES" dirty="0" smtClean="0"/>
              <a:t>Web: </a:t>
            </a:r>
            <a:r>
              <a:rPr lang="es-ES" dirty="0" smtClean="0">
                <a:hlinkClick r:id="rId2"/>
              </a:rPr>
              <a:t>http://www.opencitydata.es</a:t>
            </a:r>
            <a:r>
              <a:rPr lang="es-ES" dirty="0" smtClean="0">
                <a:hlinkClick r:id="rId2"/>
              </a:rPr>
              <a:t>/</a:t>
            </a:r>
            <a:endParaRPr lang="es-ES" dirty="0" smtClean="0"/>
          </a:p>
          <a:p>
            <a:pPr lvl="1"/>
            <a:r>
              <a:rPr lang="es-ES" dirty="0" smtClean="0"/>
              <a:t>Pronto tendr</a:t>
            </a:r>
            <a:r>
              <a:rPr lang="es-ES" dirty="0" smtClean="0"/>
              <a:t>á “otra pinta” más actual</a:t>
            </a:r>
            <a:endParaRPr lang="es-ES" dirty="0" smtClean="0"/>
          </a:p>
          <a:p>
            <a:r>
              <a:rPr lang="es-ES" dirty="0" err="1" smtClean="0"/>
              <a:t>Twitter</a:t>
            </a:r>
            <a:r>
              <a:rPr lang="es-ES" dirty="0" smtClean="0"/>
              <a:t>: @</a:t>
            </a:r>
            <a:r>
              <a:rPr lang="es-ES" dirty="0" err="1" smtClean="0"/>
              <a:t>opencitydata_es</a:t>
            </a:r>
            <a:endParaRPr lang="es-ES" dirty="0" smtClean="0"/>
          </a:p>
          <a:p>
            <a:r>
              <a:rPr lang="es-ES" dirty="0" smtClean="0"/>
              <a:t>Lista de correo (abierta para cualquiera)</a:t>
            </a:r>
            <a:endParaRPr lang="es-ES" dirty="0"/>
          </a:p>
          <a:p>
            <a:pPr lvl="1"/>
            <a:r>
              <a:rPr lang="es-ES" dirty="0">
                <a:hlinkClick r:id="rId3"/>
              </a:rPr>
              <a:t>https://listas.fi.upm.es/mailman/listinfo/</a:t>
            </a:r>
            <a:r>
              <a:rPr lang="es-ES" dirty="0" smtClean="0">
                <a:hlinkClick r:id="rId3"/>
              </a:rPr>
              <a:t>opencitydata</a:t>
            </a:r>
            <a:endParaRPr lang="es-ES" dirty="0" smtClean="0"/>
          </a:p>
          <a:p>
            <a:pPr lvl="1"/>
            <a:r>
              <a:rPr lang="es-ES" dirty="0" err="1" smtClean="0"/>
              <a:t>opencitydata@listas.fi.upm.es</a:t>
            </a:r>
            <a:endParaRPr lang="es-ES" dirty="0"/>
          </a:p>
        </p:txBody>
      </p:sp>
      <p:pic>
        <p:nvPicPr>
          <p:cNvPr id="4" name="Imagen 3" descr="Captura de pantalla 2016-02-16 22.57.1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331" y="4262602"/>
            <a:ext cx="4218670" cy="2595398"/>
          </a:xfrm>
          <a:prstGeom prst="rect">
            <a:avLst/>
          </a:prstGeom>
        </p:spPr>
      </p:pic>
    </p:spTree>
    <p:extLst>
      <p:ext uri="{BB962C8B-B14F-4D97-AF65-F5344CB8AC3E}">
        <p14:creationId xmlns:p14="http://schemas.microsoft.com/office/powerpoint/2010/main" val="10047402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Watch</a:t>
            </a:r>
            <a:r>
              <a:rPr lang="es-ES" dirty="0" smtClean="0"/>
              <a:t> </a:t>
            </a:r>
            <a:r>
              <a:rPr lang="es-ES" dirty="0" err="1" smtClean="0"/>
              <a:t>this</a:t>
            </a:r>
            <a:r>
              <a:rPr lang="es-ES" dirty="0" smtClean="0"/>
              <a:t> </a:t>
            </a:r>
            <a:r>
              <a:rPr lang="es-ES" dirty="0" err="1" smtClean="0"/>
              <a:t>space</a:t>
            </a:r>
            <a:r>
              <a:rPr lang="es-ES" dirty="0" smtClean="0"/>
              <a:t>!!</a:t>
            </a:r>
            <a:endParaRPr lang="es-ES" dirty="0"/>
          </a:p>
        </p:txBody>
      </p:sp>
      <p:sp>
        <p:nvSpPr>
          <p:cNvPr id="3" name="Marcador de contenido 2"/>
          <p:cNvSpPr>
            <a:spLocks noGrp="1"/>
          </p:cNvSpPr>
          <p:nvPr>
            <p:ph idx="1"/>
          </p:nvPr>
        </p:nvSpPr>
        <p:spPr/>
        <p:txBody>
          <a:bodyPr>
            <a:normAutofit/>
          </a:bodyPr>
          <a:lstStyle/>
          <a:p>
            <a:r>
              <a:rPr lang="es-ES" dirty="0" smtClean="0"/>
              <a:t>Bastante software descrito en</a:t>
            </a:r>
          </a:p>
          <a:p>
            <a:pPr lvl="1"/>
            <a:r>
              <a:rPr lang="es-ES" dirty="0">
                <a:hlinkClick r:id="rId2"/>
              </a:rPr>
              <a:t>http://opencitydata.es/web/guest/</a:t>
            </a:r>
            <a:r>
              <a:rPr lang="es-ES" dirty="0" smtClean="0">
                <a:hlinkClick r:id="rId2"/>
              </a:rPr>
              <a:t>software</a:t>
            </a:r>
            <a:endParaRPr lang="es-ES" dirty="0" smtClean="0"/>
          </a:p>
          <a:p>
            <a:r>
              <a:rPr lang="es-ES" dirty="0" smtClean="0"/>
              <a:t>Repositorio </a:t>
            </a:r>
            <a:r>
              <a:rPr lang="es-ES" dirty="0" err="1" smtClean="0"/>
              <a:t>GitHub</a:t>
            </a:r>
            <a:r>
              <a:rPr lang="es-ES" dirty="0"/>
              <a:t>: </a:t>
            </a:r>
            <a:r>
              <a:rPr lang="es-ES" dirty="0">
                <a:hlinkClick r:id="rId3"/>
              </a:rPr>
              <a:t>https://github.com/</a:t>
            </a:r>
            <a:r>
              <a:rPr lang="es-ES" dirty="0" smtClean="0">
                <a:hlinkClick r:id="rId3"/>
              </a:rPr>
              <a:t>opencitydata</a:t>
            </a:r>
            <a:endParaRPr lang="es-ES" dirty="0" smtClean="0"/>
          </a:p>
          <a:p>
            <a:pPr lvl="1"/>
            <a:r>
              <a:rPr lang="es-ES" dirty="0" smtClean="0"/>
              <a:t>Podemos crear todos los repositorios (públicos) que </a:t>
            </a:r>
            <a:r>
              <a:rPr lang="es-ES" dirty="0" smtClean="0"/>
              <a:t>queramos</a:t>
            </a:r>
            <a:endParaRPr lang="es-ES" dirty="0" smtClean="0"/>
          </a:p>
          <a:p>
            <a:pPr lvl="1"/>
            <a:r>
              <a:rPr lang="es-ES" dirty="0" smtClean="0"/>
              <a:t>Podemos abrir </a:t>
            </a:r>
            <a:r>
              <a:rPr lang="es-ES" i="1" dirty="0" err="1" smtClean="0"/>
              <a:t>issues</a:t>
            </a:r>
            <a:r>
              <a:rPr lang="es-ES" dirty="0" smtClean="0"/>
              <a:t>, colaborar, etc.</a:t>
            </a:r>
          </a:p>
          <a:p>
            <a:pPr lvl="1"/>
            <a:r>
              <a:rPr lang="es-ES" dirty="0" smtClean="0"/>
              <a:t>Vocabularios:</a:t>
            </a:r>
          </a:p>
          <a:p>
            <a:pPr lvl="2"/>
            <a:r>
              <a:rPr lang="es-ES" dirty="0">
                <a:hlinkClick r:id="rId4"/>
              </a:rPr>
              <a:t>https://github.com/opencitydata/vocabularios-datos-</a:t>
            </a:r>
            <a:r>
              <a:rPr lang="es-ES" dirty="0" smtClean="0">
                <a:hlinkClick r:id="rId4"/>
              </a:rPr>
              <a:t>abiertos</a:t>
            </a:r>
            <a:endParaRPr lang="es-ES" dirty="0" smtClean="0"/>
          </a:p>
          <a:p>
            <a:pPr lvl="2"/>
            <a:r>
              <a:rPr lang="es-ES" dirty="0">
                <a:hlinkClick r:id="rId5"/>
              </a:rPr>
              <a:t>http://vocab.linkeddata.es/datosabiertos</a:t>
            </a:r>
            <a:r>
              <a:rPr lang="es-ES" dirty="0" smtClean="0">
                <a:hlinkClick r:id="rId5"/>
              </a:rPr>
              <a:t>/</a:t>
            </a:r>
            <a:r>
              <a:rPr lang="es-ES" dirty="0" smtClean="0"/>
              <a:t> </a:t>
            </a:r>
          </a:p>
          <a:p>
            <a:r>
              <a:rPr lang="es-ES" dirty="0" smtClean="0"/>
              <a:t>Material </a:t>
            </a:r>
            <a:r>
              <a:rPr lang="es-ES" dirty="0" smtClean="0"/>
              <a:t>docente</a:t>
            </a:r>
          </a:p>
          <a:p>
            <a:pPr lvl="1"/>
            <a:r>
              <a:rPr lang="es-ES" dirty="0" smtClean="0">
                <a:hlinkClick r:id="rId6"/>
              </a:rPr>
              <a:t>http://www.slidewiki.org/</a:t>
            </a:r>
            <a:r>
              <a:rPr lang="es-ES" dirty="0" smtClean="0"/>
              <a:t> </a:t>
            </a:r>
            <a:endParaRPr lang="es-ES" dirty="0"/>
          </a:p>
        </p:txBody>
      </p:sp>
    </p:spTree>
    <p:extLst>
      <p:ext uri="{BB962C8B-B14F-4D97-AF65-F5344CB8AC3E}">
        <p14:creationId xmlns:p14="http://schemas.microsoft.com/office/powerpoint/2010/main" val="268869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Smart </a:t>
            </a:r>
            <a:r>
              <a:rPr lang="es-ES" dirty="0" err="1" smtClean="0"/>
              <a:t>Cities</a:t>
            </a:r>
            <a:endParaRPr lang="es-ES" dirty="0"/>
          </a:p>
        </p:txBody>
      </p:sp>
      <p:sp>
        <p:nvSpPr>
          <p:cNvPr id="5" name="Marcador de texto 4"/>
          <p:cNvSpPr>
            <a:spLocks noGrp="1"/>
          </p:cNvSpPr>
          <p:nvPr>
            <p:ph type="body" idx="1"/>
          </p:nvPr>
        </p:nvSpPr>
        <p:spPr/>
        <p:txBody>
          <a:bodyPr>
            <a:normAutofit fontScale="92500" lnSpcReduction="20000"/>
          </a:bodyPr>
          <a:lstStyle/>
          <a:p>
            <a:pPr lvl="0"/>
            <a:r>
              <a:rPr lang="es-ES" sz="2000" dirty="0"/>
              <a:t>ARC-</a:t>
            </a:r>
            <a:r>
              <a:rPr lang="es-ES" sz="2000" dirty="0" err="1"/>
              <a:t>LaSalle</a:t>
            </a:r>
            <a:endParaRPr lang="es-ES" sz="2000" dirty="0"/>
          </a:p>
          <a:p>
            <a:pPr lvl="0"/>
            <a:r>
              <a:rPr lang="es-ES" sz="2000" dirty="0"/>
              <a:t>MORELAB-UD</a:t>
            </a:r>
          </a:p>
          <a:p>
            <a:pPr lvl="0"/>
            <a:r>
              <a:rPr lang="es-ES" sz="2000" dirty="0"/>
              <a:t>OEG-UPM</a:t>
            </a:r>
          </a:p>
          <a:p>
            <a:pPr lvl="0"/>
            <a:r>
              <a:rPr lang="es-ES" sz="2000" dirty="0"/>
              <a:t>LBD-UDC</a:t>
            </a:r>
          </a:p>
          <a:p>
            <a:pPr lvl="0"/>
            <a:r>
              <a:rPr lang="es-ES" sz="2000" dirty="0"/>
              <a:t>IAAA-UZ</a:t>
            </a:r>
            <a:endParaRPr lang="es-ES" sz="2000" dirty="0"/>
          </a:p>
        </p:txBody>
      </p:sp>
    </p:spTree>
    <p:extLst>
      <p:ext uri="{BB962C8B-B14F-4D97-AF65-F5344CB8AC3E}">
        <p14:creationId xmlns:p14="http://schemas.microsoft.com/office/powerpoint/2010/main" val="6968424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6"/>
          <p:cNvPicPr>
            <a:picLocks noChangeAspect="1"/>
          </p:cNvPicPr>
          <p:nvPr/>
        </p:nvPicPr>
        <p:blipFill rotWithShape="1">
          <a:blip r:embed="rId3" cstate="print"/>
          <a:srcRect l="11586" t="20573" r="12721" b="-1201"/>
          <a:stretch/>
        </p:blipFill>
        <p:spPr>
          <a:xfrm>
            <a:off x="540432" y="39908"/>
            <a:ext cx="7920000" cy="6485436"/>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9483236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7"/>
          <p:cNvPicPr>
            <a:picLocks noChangeAspect="1"/>
          </p:cNvPicPr>
          <p:nvPr/>
        </p:nvPicPr>
        <p:blipFill rotWithShape="1">
          <a:blip r:embed="rId3" cstate="print"/>
          <a:srcRect l="16201" t="6926" r="12721" b="23614"/>
          <a:stretch/>
        </p:blipFill>
        <p:spPr>
          <a:xfrm>
            <a:off x="611560" y="260648"/>
            <a:ext cx="7920000" cy="594999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37208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n 51"/>
          <p:cNvPicPr>
            <a:picLocks noChangeAspect="1"/>
          </p:cNvPicPr>
          <p:nvPr/>
        </p:nvPicPr>
        <p:blipFill rotWithShape="1">
          <a:blip r:embed="rId3" cstate="print">
            <a:extLst>
              <a:ext uri="{28A0092B-C50C-407E-A947-70E740481C1C}">
                <a14:useLocalDpi xmlns:a14="http://schemas.microsoft.com/office/drawing/2010/main" val="0"/>
              </a:ext>
            </a:extLst>
          </a:blip>
          <a:srcRect t="521"/>
          <a:stretch/>
        </p:blipFill>
        <p:spPr>
          <a:xfrm>
            <a:off x="179512" y="188640"/>
            <a:ext cx="5709315" cy="4543637"/>
          </a:xfrm>
          <a:prstGeom prst="rect">
            <a:avLst/>
          </a:prstGeom>
          <a:effectLst>
            <a:outerShdw blurRad="50800" dist="38100" dir="5400000" algn="t" rotWithShape="0">
              <a:prstClr val="black">
                <a:alpha val="40000"/>
              </a:prstClr>
            </a:outerShdw>
          </a:effectLst>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1760" y="2249488"/>
            <a:ext cx="6449554" cy="4608512"/>
          </a:xfrm>
          <a:prstGeom prst="rect">
            <a:avLst/>
          </a:prstGeom>
          <a:effectLst>
            <a:outerShdw blurRad="50800" dist="38100" dir="5400000" algn="t" rotWithShape="0">
              <a:prstClr val="black">
                <a:alpha val="40000"/>
              </a:prstClr>
            </a:outerShdw>
          </a:effectLst>
        </p:spPr>
      </p:pic>
      <p:sp>
        <p:nvSpPr>
          <p:cNvPr id="54" name="9 CuadroTexto"/>
          <p:cNvSpPr txBox="1"/>
          <p:nvPr/>
        </p:nvSpPr>
        <p:spPr>
          <a:xfrm>
            <a:off x="5652120" y="0"/>
            <a:ext cx="3483024" cy="3573016"/>
          </a:xfrm>
          <a:prstGeom prst="rect">
            <a:avLst/>
          </a:prstGeom>
          <a:solidFill>
            <a:schemeClr val="bg1">
              <a:alpha val="92000"/>
            </a:schemeClr>
          </a:solidFill>
          <a:ln>
            <a:noFill/>
          </a:ln>
        </p:spPr>
        <p:txBody>
          <a:bodyPr wrap="square" lIns="180000" tIns="288000" rIns="108000" bIns="180000" rtlCol="0">
            <a:noAutofit/>
          </a:bodyPr>
          <a:lstStyle/>
          <a:p>
            <a:pPr marL="342900" indent="-342900">
              <a:buBlip>
                <a:blip r:embed="rId5"/>
              </a:buBlip>
            </a:pPr>
            <a:r>
              <a:rPr lang="en-GB" i="1" kern="0" dirty="0">
                <a:solidFill>
                  <a:srgbClr val="2598B8"/>
                </a:solidFill>
                <a:latin typeface="Lato Semibold" panose="020F0702020204030203" pitchFamily="34" charset="0"/>
                <a:cs typeface="Lato Semibold" panose="020F0702020204030203" pitchFamily="34" charset="0"/>
              </a:rPr>
              <a:t>EECITIES is a provider of energy analysis services to support the planning of energy efficient cities.</a:t>
            </a:r>
          </a:p>
          <a:p>
            <a:pPr marL="342900" indent="-342900">
              <a:buBlip>
                <a:blip r:embed="rId5"/>
              </a:buBlip>
            </a:pPr>
            <a:endParaRPr lang="en-GB" i="1" kern="0" dirty="0">
              <a:solidFill>
                <a:srgbClr val="2598B8"/>
              </a:solidFill>
              <a:latin typeface="Lato Heavy" panose="020F0902020204030203" pitchFamily="34" charset="0"/>
              <a:cs typeface="Lato Heavy" panose="020F0902020204030203" pitchFamily="34" charset="0"/>
            </a:endParaRPr>
          </a:p>
          <a:p>
            <a:pPr marL="342900" indent="-342900">
              <a:buBlip>
                <a:blip r:embed="rId5"/>
              </a:buBlip>
            </a:pPr>
            <a:r>
              <a:rPr lang="en-GB" i="1" kern="0" dirty="0">
                <a:solidFill>
                  <a:srgbClr val="2598B8"/>
                </a:solidFill>
                <a:latin typeface="Lato Semibold" panose="020F0702020204030203" pitchFamily="34" charset="0"/>
                <a:cs typeface="Lato Semibold" panose="020F0702020204030203" pitchFamily="34" charset="0"/>
              </a:rPr>
              <a:t>The services are based on the technologies developed in the SEMANCO project co-funded by the 7th Framework Programme 2011-14.</a:t>
            </a:r>
          </a:p>
          <a:p>
            <a:endParaRPr lang="en-GB" kern="0" dirty="0">
              <a:solidFill>
                <a:prstClr val="white"/>
              </a:solidFill>
              <a:latin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042448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cstate="print">
            <a:extLst>
              <a:ext uri="{28A0092B-C50C-407E-A947-70E740481C1C}">
                <a14:useLocalDpi xmlns:a14="http://schemas.microsoft.com/office/drawing/2010/main" val="0"/>
              </a:ext>
            </a:extLst>
          </a:blip>
          <a:srcRect b="12012"/>
          <a:stretch/>
        </p:blipFill>
        <p:spPr>
          <a:xfrm>
            <a:off x="97442" y="3484959"/>
            <a:ext cx="4483469" cy="3155937"/>
          </a:xfrm>
          <a:prstGeom prst="rect">
            <a:avLst/>
          </a:prstGeom>
          <a:effectLst>
            <a:outerShdw blurRad="50800" dist="38100" dir="5400000" algn="t" rotWithShape="0">
              <a:prstClr val="black">
                <a:alpha val="40000"/>
              </a:prstClr>
            </a:outerShdw>
          </a:effectLst>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2919" y="3484959"/>
            <a:ext cx="4420152" cy="3155937"/>
          </a:xfrm>
          <a:prstGeom prst="rect">
            <a:avLst/>
          </a:prstGeom>
          <a:effectLst>
            <a:outerShdw blurRad="50800" dist="38100" dir="5400000" algn="t" rotWithShape="0">
              <a:prstClr val="black">
                <a:alpha val="40000"/>
              </a:prstClr>
            </a:outerShdw>
          </a:effectLst>
        </p:spPr>
      </p:pic>
      <p:pic>
        <p:nvPicPr>
          <p:cNvPr id="7" name="Imagen 6"/>
          <p:cNvPicPr>
            <a:picLocks noChangeAspect="1"/>
          </p:cNvPicPr>
          <p:nvPr/>
        </p:nvPicPr>
        <p:blipFill rotWithShape="1">
          <a:blip r:embed="rId4" cstate="print">
            <a:extLst>
              <a:ext uri="{28A0092B-C50C-407E-A947-70E740481C1C}">
                <a14:useLocalDpi xmlns:a14="http://schemas.microsoft.com/office/drawing/2010/main" val="0"/>
              </a:ext>
            </a:extLst>
          </a:blip>
          <a:srcRect b="12356"/>
          <a:stretch/>
        </p:blipFill>
        <p:spPr>
          <a:xfrm>
            <a:off x="4663777" y="160178"/>
            <a:ext cx="4398437" cy="3083954"/>
          </a:xfrm>
          <a:prstGeom prst="rect">
            <a:avLst/>
          </a:prstGeom>
          <a:effectLst>
            <a:outerShdw blurRad="50800" dist="38100" dir="5400000" algn="t" rotWithShape="0">
              <a:prstClr val="black">
                <a:alpha val="40000"/>
              </a:prstClr>
            </a:outerShdw>
          </a:effectLst>
        </p:spPr>
      </p:pic>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b="14018"/>
          <a:stretch/>
        </p:blipFill>
        <p:spPr>
          <a:xfrm>
            <a:off x="88096" y="160176"/>
            <a:ext cx="4483469" cy="3083954"/>
          </a:xfrm>
          <a:prstGeom prst="rect">
            <a:avLst/>
          </a:prstGeom>
          <a:effectLst>
            <a:outerShdw blurRad="50800" dist="38100" dir="5400000" algn="t" rotWithShape="0">
              <a:prstClr val="black">
                <a:alpha val="40000"/>
              </a:prstClr>
            </a:outerShdw>
          </a:effectLst>
        </p:spPr>
      </p:pic>
      <p:sp>
        <p:nvSpPr>
          <p:cNvPr id="9" name="9 CuadroTexto"/>
          <p:cNvSpPr txBox="1"/>
          <p:nvPr/>
        </p:nvSpPr>
        <p:spPr>
          <a:xfrm>
            <a:off x="4652920" y="4880800"/>
            <a:ext cx="4420152"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CLUSTER VIEW</a:t>
            </a:r>
          </a:p>
        </p:txBody>
      </p:sp>
      <p:sp>
        <p:nvSpPr>
          <p:cNvPr id="10" name="9 CuadroTexto"/>
          <p:cNvSpPr txBox="1"/>
          <p:nvPr/>
        </p:nvSpPr>
        <p:spPr>
          <a:xfrm>
            <a:off x="88095" y="4880798"/>
            <a:ext cx="4483470" cy="5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TABLE VIEW </a:t>
            </a:r>
          </a:p>
        </p:txBody>
      </p:sp>
      <p:sp>
        <p:nvSpPr>
          <p:cNvPr id="11" name="9 CuadroTexto"/>
          <p:cNvSpPr txBox="1"/>
          <p:nvPr/>
        </p:nvSpPr>
        <p:spPr>
          <a:xfrm>
            <a:off x="4652919" y="1471320"/>
            <a:ext cx="4420152"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PERFORMANCE INDICATORS FILTERING</a:t>
            </a:r>
          </a:p>
        </p:txBody>
      </p:sp>
      <p:sp>
        <p:nvSpPr>
          <p:cNvPr id="12" name="9 CuadroTexto"/>
          <p:cNvSpPr txBox="1"/>
          <p:nvPr/>
        </p:nvSpPr>
        <p:spPr>
          <a:xfrm>
            <a:off x="88096" y="1471320"/>
            <a:ext cx="4483469" cy="75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4000" tIns="34290" rIns="144000" bIns="34290" numCol="1" spcCol="0" rtlCol="0" fromWordArt="0" anchor="ctr" anchorCtr="0" forceAA="0" compatLnSpc="1">
            <a:prstTxWarp prst="textNoShape">
              <a:avLst/>
            </a:prstTxWarp>
            <a:noAutofit/>
          </a:bodyPr>
          <a:lstStyle>
            <a:defPPr>
              <a:defRPr lang="en-US"/>
            </a:defPPr>
            <a:lvl1pPr algn="ctr">
              <a:defRPr sz="2400" b="1">
                <a:solidFill>
                  <a:srgbClr val="2598B8"/>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spc="300" dirty="0">
                <a:solidFill>
                  <a:srgbClr val="F77E32"/>
                </a:solidFill>
                <a:latin typeface="Lato Heavy" panose="020F0902020204030203" pitchFamily="34" charset="0"/>
                <a:ea typeface="+mj-ea"/>
                <a:cs typeface="Lato Heavy" panose="020F0902020204030203" pitchFamily="34" charset="0"/>
              </a:rPr>
              <a:t>MULTIPLE SCALE VISUALIZATION </a:t>
            </a:r>
          </a:p>
        </p:txBody>
      </p:sp>
    </p:spTree>
    <p:extLst>
      <p:ext uri="{BB962C8B-B14F-4D97-AF65-F5344CB8AC3E}">
        <p14:creationId xmlns:p14="http://schemas.microsoft.com/office/powerpoint/2010/main" val="637550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Licencia</a:t>
            </a:r>
            <a:endParaRPr lang="es-ES" dirty="0"/>
          </a:p>
        </p:txBody>
      </p:sp>
      <p:sp>
        <p:nvSpPr>
          <p:cNvPr id="3" name="Marcador de contenido 2"/>
          <p:cNvSpPr>
            <a:spLocks noGrp="1"/>
          </p:cNvSpPr>
          <p:nvPr>
            <p:ph idx="1"/>
          </p:nvPr>
        </p:nvSpPr>
        <p:spPr/>
        <p:txBody>
          <a:bodyPr>
            <a:normAutofit fontScale="85000" lnSpcReduction="20000"/>
          </a:bodyPr>
          <a:lstStyle/>
          <a:p>
            <a:pPr>
              <a:defRPr/>
            </a:pPr>
            <a:r>
              <a:rPr lang="es-ES" dirty="0" err="1"/>
              <a:t>This</a:t>
            </a:r>
            <a:r>
              <a:rPr lang="es-ES" dirty="0"/>
              <a:t> </a:t>
            </a:r>
            <a:r>
              <a:rPr lang="es-ES" dirty="0" err="1"/>
              <a:t>work</a:t>
            </a:r>
            <a:r>
              <a:rPr lang="es-ES" dirty="0"/>
              <a:t> </a:t>
            </a:r>
            <a:r>
              <a:rPr lang="es-ES" dirty="0" err="1"/>
              <a:t>is</a:t>
            </a:r>
            <a:r>
              <a:rPr lang="es-ES" dirty="0"/>
              <a:t> </a:t>
            </a:r>
            <a:r>
              <a:rPr lang="es-ES" dirty="0" err="1"/>
              <a:t>licensed</a:t>
            </a:r>
            <a:r>
              <a:rPr lang="es-ES" dirty="0"/>
              <a:t> </a:t>
            </a:r>
            <a:r>
              <a:rPr lang="es-ES" dirty="0" err="1"/>
              <a:t>under</a:t>
            </a:r>
            <a:r>
              <a:rPr lang="es-ES" dirty="0"/>
              <a:t> </a:t>
            </a:r>
            <a:r>
              <a:rPr lang="es-ES" dirty="0" err="1"/>
              <a:t>the</a:t>
            </a:r>
            <a:r>
              <a:rPr lang="es-ES" dirty="0"/>
              <a:t> </a:t>
            </a:r>
            <a:r>
              <a:rPr lang="es-ES" dirty="0" err="1"/>
              <a:t>license</a:t>
            </a:r>
            <a:r>
              <a:rPr lang="es-ES" dirty="0"/>
              <a:t> </a:t>
            </a:r>
            <a:br>
              <a:rPr lang="es-ES" dirty="0"/>
            </a:br>
            <a:r>
              <a:rPr lang="es-ES" dirty="0"/>
              <a:t>CC BY-NC-SA 4.0 International</a:t>
            </a:r>
          </a:p>
          <a:p>
            <a:pPr lvl="1">
              <a:defRPr/>
            </a:pPr>
            <a:r>
              <a:rPr lang="es-ES" u="sng" dirty="0">
                <a:hlinkClick r:id="rId2"/>
              </a:rPr>
              <a:t>http://purl.org/NET/rdflicense/cc-by-nc-sa4.0</a:t>
            </a:r>
            <a:endParaRPr lang="es-ES" dirty="0"/>
          </a:p>
          <a:p>
            <a:pPr>
              <a:defRPr/>
            </a:pPr>
            <a:r>
              <a:rPr lang="es-ES" dirty="0" err="1"/>
              <a:t>You</a:t>
            </a:r>
            <a:r>
              <a:rPr lang="es-ES" dirty="0"/>
              <a:t> are free:</a:t>
            </a:r>
          </a:p>
          <a:p>
            <a:pPr lvl="1">
              <a:defRPr/>
            </a:pPr>
            <a:r>
              <a:rPr lang="es-ES" dirty="0" err="1"/>
              <a:t>to</a:t>
            </a:r>
            <a:r>
              <a:rPr lang="es-ES" dirty="0"/>
              <a:t> Share — </a:t>
            </a:r>
            <a:r>
              <a:rPr lang="es-ES" dirty="0" err="1"/>
              <a:t>to</a:t>
            </a:r>
            <a:r>
              <a:rPr lang="es-ES" dirty="0"/>
              <a:t> </a:t>
            </a:r>
            <a:r>
              <a:rPr lang="es-ES" dirty="0" err="1"/>
              <a:t>copy</a:t>
            </a:r>
            <a:r>
              <a:rPr lang="es-ES" dirty="0"/>
              <a:t>, </a:t>
            </a:r>
            <a:r>
              <a:rPr lang="es-ES" dirty="0" err="1"/>
              <a:t>distribute</a:t>
            </a:r>
            <a:r>
              <a:rPr lang="es-ES" dirty="0"/>
              <a:t> and </a:t>
            </a:r>
            <a:r>
              <a:rPr lang="es-ES" dirty="0" err="1"/>
              <a:t>transmit</a:t>
            </a:r>
            <a:r>
              <a:rPr lang="es-ES" dirty="0"/>
              <a:t> </a:t>
            </a:r>
            <a:r>
              <a:rPr lang="es-ES" dirty="0" err="1"/>
              <a:t>the</a:t>
            </a:r>
            <a:r>
              <a:rPr lang="es-ES" dirty="0"/>
              <a:t> </a:t>
            </a:r>
            <a:r>
              <a:rPr lang="es-ES" dirty="0" err="1"/>
              <a:t>work</a:t>
            </a:r>
            <a:endParaRPr lang="es-ES" dirty="0"/>
          </a:p>
          <a:p>
            <a:pPr lvl="1">
              <a:defRPr/>
            </a:pPr>
            <a:r>
              <a:rPr lang="es-ES" dirty="0" err="1"/>
              <a:t>to</a:t>
            </a:r>
            <a:r>
              <a:rPr lang="es-ES" dirty="0"/>
              <a:t> Remix — </a:t>
            </a:r>
            <a:r>
              <a:rPr lang="es-ES" dirty="0" err="1"/>
              <a:t>to</a:t>
            </a:r>
            <a:r>
              <a:rPr lang="es-ES" dirty="0"/>
              <a:t> </a:t>
            </a:r>
            <a:r>
              <a:rPr lang="es-ES" dirty="0" err="1"/>
              <a:t>adapt</a:t>
            </a:r>
            <a:r>
              <a:rPr lang="es-ES" dirty="0"/>
              <a:t> </a:t>
            </a:r>
            <a:r>
              <a:rPr lang="es-ES" dirty="0" err="1"/>
              <a:t>the</a:t>
            </a:r>
            <a:r>
              <a:rPr lang="es-ES" dirty="0"/>
              <a:t> </a:t>
            </a:r>
            <a:r>
              <a:rPr lang="es-ES" dirty="0" err="1"/>
              <a:t>work</a:t>
            </a:r>
            <a:endParaRPr lang="es-ES" dirty="0"/>
          </a:p>
          <a:p>
            <a:pPr lvl="1">
              <a:defRPr/>
            </a:pPr>
            <a:endParaRPr lang="es-ES" dirty="0"/>
          </a:p>
          <a:p>
            <a:pPr>
              <a:defRPr/>
            </a:pPr>
            <a:r>
              <a:rPr lang="es-ES" dirty="0" err="1"/>
              <a:t>Under</a:t>
            </a:r>
            <a:r>
              <a:rPr lang="es-ES" dirty="0"/>
              <a:t> </a:t>
            </a:r>
            <a:r>
              <a:rPr lang="es-ES" dirty="0" err="1"/>
              <a:t>the</a:t>
            </a:r>
            <a:r>
              <a:rPr lang="es-ES" dirty="0"/>
              <a:t> </a:t>
            </a:r>
            <a:r>
              <a:rPr lang="es-ES" dirty="0" err="1"/>
              <a:t>following</a:t>
            </a:r>
            <a:r>
              <a:rPr lang="es-ES" dirty="0"/>
              <a:t> </a:t>
            </a:r>
            <a:r>
              <a:rPr lang="es-ES" dirty="0" err="1"/>
              <a:t>conditions</a:t>
            </a:r>
            <a:endParaRPr lang="es-ES" dirty="0"/>
          </a:p>
          <a:p>
            <a:pPr lvl="1">
              <a:defRPr/>
            </a:pPr>
            <a:r>
              <a:rPr lang="es-ES" dirty="0" err="1"/>
              <a:t>Attribution</a:t>
            </a:r>
            <a:r>
              <a:rPr lang="es-ES" dirty="0"/>
              <a:t> — </a:t>
            </a:r>
            <a:r>
              <a:rPr lang="es-ES" dirty="0" err="1"/>
              <a:t>You</a:t>
            </a:r>
            <a:r>
              <a:rPr lang="es-ES" dirty="0"/>
              <a:t> </a:t>
            </a:r>
            <a:r>
              <a:rPr lang="es-ES" dirty="0" err="1"/>
              <a:t>must</a:t>
            </a:r>
            <a:r>
              <a:rPr lang="es-ES" dirty="0"/>
              <a:t> </a:t>
            </a:r>
            <a:r>
              <a:rPr lang="es-ES" dirty="0" err="1"/>
              <a:t>attribute</a:t>
            </a:r>
            <a:r>
              <a:rPr lang="es-ES" dirty="0"/>
              <a:t> </a:t>
            </a:r>
            <a:r>
              <a:rPr lang="es-ES" dirty="0" err="1"/>
              <a:t>the</a:t>
            </a:r>
            <a:r>
              <a:rPr lang="es-ES" dirty="0"/>
              <a:t> </a:t>
            </a:r>
            <a:r>
              <a:rPr lang="es-ES" dirty="0" err="1"/>
              <a:t>work</a:t>
            </a:r>
            <a:r>
              <a:rPr lang="es-ES" dirty="0"/>
              <a:t> </a:t>
            </a:r>
            <a:r>
              <a:rPr lang="es-ES" dirty="0" err="1"/>
              <a:t>by</a:t>
            </a:r>
            <a:r>
              <a:rPr lang="es-ES" dirty="0"/>
              <a:t> </a:t>
            </a:r>
            <a:r>
              <a:rPr lang="es-ES" dirty="0" err="1"/>
              <a:t>inserting</a:t>
            </a:r>
            <a:endParaRPr lang="es-ES" dirty="0"/>
          </a:p>
          <a:p>
            <a:pPr lvl="2">
              <a:defRPr/>
            </a:pPr>
            <a:r>
              <a:rPr lang="es-ES" dirty="0"/>
              <a:t>“[</a:t>
            </a:r>
            <a:r>
              <a:rPr lang="es-ES" dirty="0" err="1"/>
              <a:t>source</a:t>
            </a:r>
            <a:r>
              <a:rPr lang="es-ES" dirty="0"/>
              <a:t> http://</a:t>
            </a:r>
            <a:r>
              <a:rPr lang="es-ES" dirty="0" err="1" smtClean="0"/>
              <a:t>www.opencitydata.es</a:t>
            </a:r>
            <a:r>
              <a:rPr lang="es-ES" dirty="0" smtClean="0"/>
              <a:t>/</a:t>
            </a:r>
            <a:r>
              <a:rPr lang="es-ES" dirty="0"/>
              <a:t>]” at </a:t>
            </a:r>
            <a:r>
              <a:rPr lang="es-ES" dirty="0" err="1"/>
              <a:t>the</a:t>
            </a:r>
            <a:r>
              <a:rPr lang="es-ES" dirty="0"/>
              <a:t> </a:t>
            </a:r>
            <a:r>
              <a:rPr lang="es-ES" dirty="0" err="1"/>
              <a:t>footer</a:t>
            </a:r>
            <a:r>
              <a:rPr lang="es-ES" dirty="0"/>
              <a:t> of </a:t>
            </a:r>
            <a:r>
              <a:rPr lang="es-ES" dirty="0" err="1"/>
              <a:t>each</a:t>
            </a:r>
            <a:r>
              <a:rPr lang="es-ES" dirty="0"/>
              <a:t> </a:t>
            </a:r>
            <a:r>
              <a:rPr lang="es-ES" dirty="0" err="1"/>
              <a:t>reused</a:t>
            </a:r>
            <a:r>
              <a:rPr lang="es-ES" dirty="0"/>
              <a:t> </a:t>
            </a:r>
            <a:r>
              <a:rPr lang="es-ES" dirty="0" err="1"/>
              <a:t>slide</a:t>
            </a:r>
            <a:endParaRPr lang="es-ES" dirty="0"/>
          </a:p>
          <a:p>
            <a:pPr lvl="2">
              <a:defRPr/>
            </a:pPr>
            <a:r>
              <a:rPr lang="es-ES" dirty="0"/>
              <a:t>a </a:t>
            </a:r>
            <a:r>
              <a:rPr lang="es-ES" dirty="0" err="1"/>
              <a:t>credits</a:t>
            </a:r>
            <a:r>
              <a:rPr lang="es-ES" dirty="0"/>
              <a:t> </a:t>
            </a:r>
            <a:r>
              <a:rPr lang="es-ES" dirty="0" err="1"/>
              <a:t>slide</a:t>
            </a:r>
            <a:r>
              <a:rPr lang="es-ES" dirty="0"/>
              <a:t> </a:t>
            </a:r>
            <a:r>
              <a:rPr lang="es-ES" dirty="0" err="1"/>
              <a:t>stating</a:t>
            </a:r>
            <a:r>
              <a:rPr lang="es-ES" dirty="0"/>
              <a:t>: “</a:t>
            </a:r>
            <a:r>
              <a:rPr lang="es-ES" dirty="0" err="1"/>
              <a:t>These</a:t>
            </a:r>
            <a:r>
              <a:rPr lang="es-ES" dirty="0"/>
              <a:t> </a:t>
            </a:r>
            <a:r>
              <a:rPr lang="es-ES" dirty="0" err="1"/>
              <a:t>slides</a:t>
            </a:r>
            <a:r>
              <a:rPr lang="es-ES" dirty="0"/>
              <a:t> are </a:t>
            </a:r>
            <a:r>
              <a:rPr lang="es-ES" dirty="0" err="1"/>
              <a:t>partially</a:t>
            </a:r>
            <a:r>
              <a:rPr lang="es-ES" dirty="0"/>
              <a:t> </a:t>
            </a:r>
            <a:r>
              <a:rPr lang="es-ES" dirty="0" err="1"/>
              <a:t>based</a:t>
            </a:r>
            <a:r>
              <a:rPr lang="es-ES" dirty="0"/>
              <a:t> </a:t>
            </a:r>
            <a:r>
              <a:rPr lang="es-ES" dirty="0" err="1"/>
              <a:t>on</a:t>
            </a:r>
            <a:r>
              <a:rPr lang="es-ES" dirty="0"/>
              <a:t> </a:t>
            </a:r>
            <a:r>
              <a:rPr lang="es-ES" dirty="0" smtClean="0"/>
              <a:t>“Presentaci</a:t>
            </a:r>
            <a:r>
              <a:rPr lang="es-ES" dirty="0" smtClean="0"/>
              <a:t>ón de la red de excelencia de Open Data y Smart </a:t>
            </a:r>
            <a:r>
              <a:rPr lang="es-ES" dirty="0" err="1" smtClean="0"/>
              <a:t>Cities</a:t>
            </a:r>
            <a:r>
              <a:rPr lang="es-ES" dirty="0" smtClean="0"/>
              <a:t>””</a:t>
            </a:r>
            <a:endParaRPr lang="es-ES" dirty="0"/>
          </a:p>
          <a:p>
            <a:pPr lvl="1">
              <a:defRPr/>
            </a:pPr>
            <a:r>
              <a:rPr lang="es-ES" dirty="0"/>
              <a:t>Use </a:t>
            </a:r>
            <a:r>
              <a:rPr lang="es-ES" dirty="0" err="1"/>
              <a:t>for</a:t>
            </a:r>
            <a:r>
              <a:rPr lang="es-ES" dirty="0"/>
              <a:t> non-</a:t>
            </a:r>
            <a:r>
              <a:rPr lang="es-ES" dirty="0" err="1"/>
              <a:t>commercial</a:t>
            </a:r>
            <a:r>
              <a:rPr lang="es-ES" dirty="0"/>
              <a:t> </a:t>
            </a:r>
            <a:r>
              <a:rPr lang="es-ES" dirty="0" err="1"/>
              <a:t>purposes</a:t>
            </a:r>
            <a:endParaRPr lang="es-ES" dirty="0"/>
          </a:p>
          <a:p>
            <a:pPr lvl="1">
              <a:defRPr/>
            </a:pPr>
            <a:r>
              <a:rPr lang="es-ES" dirty="0"/>
              <a:t>Share-</a:t>
            </a:r>
            <a:r>
              <a:rPr lang="es-ES" dirty="0" err="1"/>
              <a:t>Alike</a:t>
            </a:r>
            <a:endParaRPr lang="es-ES" dirty="0"/>
          </a:p>
          <a:p>
            <a:endParaRPr lang="es-ES" dirty="0"/>
          </a:p>
        </p:txBody>
      </p:sp>
      <p:pic>
        <p:nvPicPr>
          <p:cNvPr id="4" name="Imagen 7"/>
          <p:cNvPicPr>
            <a:picLocks noChangeAspect="1"/>
          </p:cNvPicPr>
          <p:nvPr/>
        </p:nvPicPr>
        <p:blipFill>
          <a:blip r:embed="rId3"/>
          <a:srcRect/>
          <a:stretch>
            <a:fillRect/>
          </a:stretch>
        </p:blipFill>
        <p:spPr bwMode="auto">
          <a:xfrm>
            <a:off x="6773863" y="1981200"/>
            <a:ext cx="1117600" cy="393700"/>
          </a:xfrm>
          <a:prstGeom prst="rect">
            <a:avLst/>
          </a:prstGeom>
          <a:noFill/>
          <a:ln w="9525">
            <a:noFill/>
            <a:miter lim="800000"/>
            <a:headEnd/>
            <a:tailEnd/>
          </a:ln>
        </p:spPr>
      </p:pic>
    </p:spTree>
    <p:extLst>
      <p:ext uri="{BB962C8B-B14F-4D97-AF65-F5344CB8AC3E}">
        <p14:creationId xmlns:p14="http://schemas.microsoft.com/office/powerpoint/2010/main" val="39159371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14 Marcador de texto"/>
          <p:cNvSpPr>
            <a:spLocks noGrp="1"/>
          </p:cNvSpPr>
          <p:nvPr>
            <p:ph type="body" sz="quarter" idx="15"/>
          </p:nvPr>
        </p:nvSpPr>
        <p:spPr>
          <a:xfrm>
            <a:off x="59308" y="80664"/>
            <a:ext cx="8977188" cy="324000"/>
          </a:xfrm>
          <a:solidFill>
            <a:srgbClr val="95D153"/>
          </a:solidFill>
        </p:spPr>
        <p:txBody>
          <a:bodyPr>
            <a:noAutofit/>
          </a:bodyPr>
          <a:lstStyle/>
          <a:p>
            <a:r>
              <a:rPr lang="en-US" sz="1800" dirty="0" smtClean="0">
                <a:solidFill>
                  <a:schemeClr val="tx1"/>
                </a:solidFill>
              </a:rPr>
              <a:t>Manresa</a:t>
            </a:r>
            <a:r>
              <a:rPr lang="en-US" sz="1800" dirty="0">
                <a:solidFill>
                  <a:schemeClr val="tx1"/>
                </a:solidFill>
              </a:rPr>
              <a:t>, SPAIN</a:t>
            </a:r>
          </a:p>
        </p:txBody>
      </p:sp>
      <p:sp>
        <p:nvSpPr>
          <p:cNvPr id="11" name="CuadroTexto 4"/>
          <p:cNvSpPr txBox="1"/>
          <p:nvPr/>
        </p:nvSpPr>
        <p:spPr>
          <a:xfrm>
            <a:off x="173514" y="836712"/>
            <a:ext cx="6060210" cy="5355312"/>
          </a:xfrm>
          <a:prstGeom prst="rect">
            <a:avLst/>
          </a:prstGeom>
          <a:noFill/>
        </p:spPr>
        <p:txBody>
          <a:bodyPr wrap="square" rtlCol="0">
            <a:spAutoFit/>
          </a:bodyPr>
          <a:lstStyle/>
          <a:p>
            <a:pPr algn="just"/>
            <a:r>
              <a:rPr lang="en-GB" b="1" dirty="0" smtClean="0">
                <a:latin typeface="Arial" pitchFamily="34" charset="0"/>
                <a:cs typeface="Arial" pitchFamily="34" charset="0"/>
              </a:rPr>
              <a:t>Purpose: </a:t>
            </a:r>
            <a:r>
              <a:rPr lang="en-GB" dirty="0" smtClean="0">
                <a:latin typeface="Arial" pitchFamily="34" charset="0"/>
                <a:cs typeface="Arial" pitchFamily="34" charset="0"/>
              </a:rPr>
              <a:t>Assessment of the effectiveness of the measures to refurbish buildings in two neighbourhoods.  </a:t>
            </a:r>
          </a:p>
          <a:p>
            <a:pPr algn="just"/>
            <a:endParaRPr lang="en-US" dirty="0">
              <a:latin typeface="Arial" pitchFamily="34" charset="0"/>
              <a:cs typeface="Arial" pitchFamily="34" charset="0"/>
            </a:endParaRPr>
          </a:p>
          <a:p>
            <a:pPr algn="just"/>
            <a:r>
              <a:rPr lang="en-US" b="1" dirty="0" smtClean="0">
                <a:latin typeface="Arial" pitchFamily="34" charset="0"/>
                <a:cs typeface="Arial" pitchFamily="34" charset="0"/>
              </a:rPr>
              <a:t>Users: </a:t>
            </a:r>
            <a:r>
              <a:rPr lang="en-US" dirty="0">
                <a:latin typeface="Arial" pitchFamily="34" charset="0"/>
                <a:cs typeface="Arial" pitchFamily="34" charset="0"/>
              </a:rPr>
              <a:t>Architect, Industrial Engineer, Engineer, Urban </a:t>
            </a:r>
            <a:r>
              <a:rPr lang="en-US" dirty="0" smtClean="0">
                <a:latin typeface="Arial" pitchFamily="34" charset="0"/>
                <a:cs typeface="Arial" pitchFamily="34" charset="0"/>
              </a:rPr>
              <a:t>Planner </a:t>
            </a:r>
            <a:endParaRPr lang="en-US" dirty="0">
              <a:latin typeface="Arial" pitchFamily="34" charset="0"/>
              <a:cs typeface="Arial" pitchFamily="34" charset="0"/>
            </a:endParaRPr>
          </a:p>
          <a:p>
            <a:pPr algn="just"/>
            <a:r>
              <a:rPr lang="es-ES" dirty="0">
                <a:latin typeface="Arial" pitchFamily="34" charset="0"/>
                <a:cs typeface="Arial" pitchFamily="34" charset="0"/>
              </a:rPr>
              <a:t> </a:t>
            </a:r>
            <a:endParaRPr lang="en-GB" dirty="0">
              <a:latin typeface="Arial" pitchFamily="34" charset="0"/>
              <a:cs typeface="Arial" pitchFamily="34" charset="0"/>
            </a:endParaRPr>
          </a:p>
          <a:p>
            <a:pPr algn="just"/>
            <a:r>
              <a:rPr lang="en-GB" b="1" dirty="0" smtClean="0">
                <a:latin typeface="Arial" pitchFamily="34" charset="0"/>
                <a:cs typeface="Arial" pitchFamily="34" charset="0"/>
              </a:rPr>
              <a:t>Data sources</a:t>
            </a:r>
            <a:r>
              <a:rPr lang="en-GB" dirty="0" smtClean="0">
                <a:latin typeface="Arial" pitchFamily="34" charset="0"/>
                <a:cs typeface="Arial" pitchFamily="34" charset="0"/>
              </a:rPr>
              <a:t>: Cadastre, census, socio-economic, building typologies (u-values, windows properties, systems…)</a:t>
            </a:r>
          </a:p>
          <a:p>
            <a:pPr algn="just"/>
            <a:endParaRPr lang="en-GB" dirty="0">
              <a:latin typeface="Arial" pitchFamily="34" charset="0"/>
              <a:cs typeface="Arial" pitchFamily="34" charset="0"/>
            </a:endParaRPr>
          </a:p>
          <a:p>
            <a:pPr algn="just"/>
            <a:r>
              <a:rPr lang="en-GB" b="1" dirty="0" smtClean="0">
                <a:latin typeface="Arial" pitchFamily="34" charset="0"/>
                <a:cs typeface="Arial" pitchFamily="34" charset="0"/>
              </a:rPr>
              <a:t>Tools</a:t>
            </a:r>
            <a:r>
              <a:rPr lang="en-GB" dirty="0" smtClean="0">
                <a:latin typeface="Arial" pitchFamily="34" charset="0"/>
                <a:cs typeface="Arial" pitchFamily="34" charset="0"/>
              </a:rPr>
              <a:t>: URSOS simulation engine</a:t>
            </a:r>
          </a:p>
          <a:p>
            <a:pPr algn="just"/>
            <a:r>
              <a:rPr lang="en-GB" dirty="0" smtClean="0">
                <a:latin typeface="Arial" pitchFamily="34" charset="0"/>
                <a:cs typeface="Arial" pitchFamily="34" charset="0"/>
              </a:rPr>
              <a:t> </a:t>
            </a:r>
            <a:endParaRPr lang="en-GB" dirty="0">
              <a:latin typeface="Arial" pitchFamily="34" charset="0"/>
              <a:cs typeface="Arial" pitchFamily="34" charset="0"/>
            </a:endParaRPr>
          </a:p>
          <a:p>
            <a:pPr algn="just"/>
            <a:r>
              <a:rPr lang="en-GB" b="1" dirty="0" smtClean="0">
                <a:latin typeface="Arial" pitchFamily="34" charset="0"/>
                <a:cs typeface="Arial" pitchFamily="34" charset="0"/>
              </a:rPr>
              <a:t>Projects</a:t>
            </a:r>
            <a:r>
              <a:rPr lang="en-GB" dirty="0" smtClean="0">
                <a:latin typeface="Arial" pitchFamily="34" charset="0"/>
                <a:cs typeface="Arial" pitchFamily="34" charset="0"/>
              </a:rPr>
              <a:t>:</a:t>
            </a:r>
          </a:p>
          <a:p>
            <a:pPr algn="just"/>
            <a:endParaRPr lang="en-GB" dirty="0">
              <a:latin typeface="Arial" pitchFamily="34" charset="0"/>
              <a:cs typeface="Arial" pitchFamily="34" charset="0"/>
            </a:endParaRPr>
          </a:p>
          <a:p>
            <a:pPr marL="263776" indent="-263776" algn="just">
              <a:buFont typeface="Arial" panose="020B0604020202020204" pitchFamily="34" charset="0"/>
              <a:buChar char="•"/>
            </a:pPr>
            <a:r>
              <a:rPr lang="en-GB" dirty="0" smtClean="0">
                <a:latin typeface="Arial" pitchFamily="34" charset="0"/>
                <a:cs typeface="Arial" pitchFamily="34" charset="0"/>
              </a:rPr>
              <a:t>Building envelope: upgrading windows</a:t>
            </a:r>
            <a:endParaRPr lang="en-GB" dirty="0">
              <a:latin typeface="Arial" pitchFamily="34" charset="0"/>
              <a:cs typeface="Arial" pitchFamily="34" charset="0"/>
              <a:sym typeface="Wingdings" panose="05000000000000000000" pitchFamily="2" charset="2"/>
            </a:endParaRPr>
          </a:p>
          <a:p>
            <a:pPr marL="263776" indent="-263776" algn="just">
              <a:buFont typeface="Arial" panose="020B0604020202020204" pitchFamily="34" charset="0"/>
              <a:buChar char="•"/>
            </a:pPr>
            <a:r>
              <a:rPr lang="en-GB" dirty="0" smtClean="0">
                <a:latin typeface="Arial" pitchFamily="34" charset="0"/>
                <a:cs typeface="Arial" pitchFamily="34" charset="0"/>
                <a:sym typeface="Wingdings" panose="05000000000000000000" pitchFamily="2" charset="2"/>
              </a:rPr>
              <a:t>Heating system improvement: acquiring new high efficient boilers</a:t>
            </a:r>
          </a:p>
          <a:p>
            <a:pPr marL="263776" indent="-263776" algn="just">
              <a:buFont typeface="Arial" panose="020B0604020202020204" pitchFamily="34" charset="0"/>
              <a:buChar char="•"/>
            </a:pPr>
            <a:r>
              <a:rPr lang="en-GB" dirty="0" smtClean="0">
                <a:latin typeface="Arial" pitchFamily="34" charset="0"/>
                <a:cs typeface="Arial" pitchFamily="34" charset="0"/>
                <a:sym typeface="Wingdings" panose="05000000000000000000" pitchFamily="2" charset="2"/>
              </a:rPr>
              <a:t>Use of renewable energies: installing energy generation systems fed with renewable sources.</a:t>
            </a:r>
            <a:endParaRPr lang="en-GB" dirty="0">
              <a:latin typeface="Arial" pitchFamily="34" charset="0"/>
              <a:cs typeface="Arial" pitchFamily="34" charset="0"/>
            </a:endParaRPr>
          </a:p>
        </p:txBody>
      </p:sp>
      <p:pic>
        <p:nvPicPr>
          <p:cNvPr id="12" name="2 Imagen" descr="Description: Description: Description: Description: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6780" y="732591"/>
            <a:ext cx="2552908" cy="1898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4 Imagen" descr="Description: Description: Description: Description: 3.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123"/>
          <a:stretch/>
        </p:blipFill>
        <p:spPr bwMode="auto">
          <a:xfrm>
            <a:off x="6366661" y="2679284"/>
            <a:ext cx="2551844" cy="189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Imagen 6"/>
          <p:cNvPicPr>
            <a:picLocks noChangeAspect="1"/>
          </p:cNvPicPr>
          <p:nvPr/>
        </p:nvPicPr>
        <p:blipFill rotWithShape="1">
          <a:blip r:embed="rId4" cstate="print"/>
          <a:srcRect l="2751" t="16237" r="3340" b="4671"/>
          <a:stretch/>
        </p:blipFill>
        <p:spPr>
          <a:xfrm>
            <a:off x="6366661" y="4625441"/>
            <a:ext cx="2551844" cy="1652191"/>
          </a:xfrm>
          <a:prstGeom prst="rect">
            <a:avLst/>
          </a:prstGeom>
        </p:spPr>
      </p:pic>
    </p:spTree>
    <p:extLst>
      <p:ext uri="{BB962C8B-B14F-4D97-AF65-F5344CB8AC3E}">
        <p14:creationId xmlns:p14="http://schemas.microsoft.com/office/powerpoint/2010/main" val="105370776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z="3200" dirty="0" err="1"/>
              <a:t>Optimising</a:t>
            </a:r>
            <a:r>
              <a:rPr lang="es-ES" sz="3200" dirty="0"/>
              <a:t> </a:t>
            </a:r>
            <a:r>
              <a:rPr lang="es-ES" sz="3200" dirty="0" err="1"/>
              <a:t>energy</a:t>
            </a:r>
            <a:r>
              <a:rPr lang="es-ES" sz="3200" dirty="0"/>
              <a:t> use in </a:t>
            </a:r>
            <a:r>
              <a:rPr lang="es-ES" sz="3200" dirty="0" err="1"/>
              <a:t>cities</a:t>
            </a:r>
            <a:r>
              <a:rPr lang="es-ES" sz="3200" dirty="0"/>
              <a:t> </a:t>
            </a:r>
            <a:r>
              <a:rPr lang="es-ES" sz="3200" dirty="0" err="1"/>
              <a:t>through</a:t>
            </a:r>
            <a:r>
              <a:rPr lang="es-ES" sz="3200" dirty="0"/>
              <a:t> a </a:t>
            </a:r>
            <a:r>
              <a:rPr lang="es-ES" sz="3200" dirty="0" err="1"/>
              <a:t>smart</a:t>
            </a:r>
            <a:r>
              <a:rPr lang="es-ES" sz="3200" dirty="0"/>
              <a:t> </a:t>
            </a:r>
            <a:r>
              <a:rPr lang="es-ES" sz="3200" dirty="0" err="1"/>
              <a:t>decision</a:t>
            </a:r>
            <a:r>
              <a:rPr lang="es-ES" sz="3200" dirty="0"/>
              <a:t> </a:t>
            </a:r>
            <a:r>
              <a:rPr lang="es-ES" sz="3200" dirty="0" err="1"/>
              <a:t>support</a:t>
            </a:r>
            <a:r>
              <a:rPr lang="es-ES" sz="3200" dirty="0"/>
              <a:t> </a:t>
            </a:r>
            <a:r>
              <a:rPr lang="es-ES" sz="3200" dirty="0" err="1" smtClean="0"/>
              <a:t>system</a:t>
            </a:r>
            <a:endParaRPr lang="es-ES" sz="3200" dirty="0"/>
          </a:p>
        </p:txBody>
      </p:sp>
      <p:sp>
        <p:nvSpPr>
          <p:cNvPr id="7" name="Marcador de contenido 6"/>
          <p:cNvSpPr>
            <a:spLocks noGrp="1"/>
          </p:cNvSpPr>
          <p:nvPr>
            <p:ph sz="half" idx="1"/>
          </p:nvPr>
        </p:nvSpPr>
        <p:spPr/>
        <p:txBody>
          <a:bodyPr/>
          <a:lstStyle/>
          <a:p>
            <a:r>
              <a:rPr lang="es-ES" dirty="0" err="1"/>
              <a:t>The</a:t>
            </a:r>
            <a:r>
              <a:rPr lang="es-ES" dirty="0"/>
              <a:t> OPTIMUS DSS </a:t>
            </a:r>
            <a:r>
              <a:rPr lang="es-ES" dirty="0" err="1"/>
              <a:t>will</a:t>
            </a:r>
            <a:r>
              <a:rPr lang="es-ES" dirty="0"/>
              <a:t> be  </a:t>
            </a:r>
            <a:r>
              <a:rPr lang="es-ES" dirty="0" err="1"/>
              <a:t>tested</a:t>
            </a:r>
            <a:r>
              <a:rPr lang="es-ES" dirty="0"/>
              <a:t> in </a:t>
            </a:r>
            <a:r>
              <a:rPr lang="es-ES" dirty="0" err="1"/>
              <a:t>three</a:t>
            </a:r>
            <a:r>
              <a:rPr lang="es-ES" dirty="0"/>
              <a:t> </a:t>
            </a:r>
            <a:r>
              <a:rPr lang="es-ES" dirty="0" err="1"/>
              <a:t>municipalities</a:t>
            </a:r>
            <a:r>
              <a:rPr lang="es-ES" dirty="0"/>
              <a:t> </a:t>
            </a:r>
            <a:r>
              <a:rPr lang="es-ES" dirty="0" err="1"/>
              <a:t>across</a:t>
            </a:r>
            <a:r>
              <a:rPr lang="es-ES" dirty="0"/>
              <a:t> </a:t>
            </a:r>
            <a:r>
              <a:rPr lang="es-ES" dirty="0" err="1"/>
              <a:t>Europe</a:t>
            </a:r>
            <a:r>
              <a:rPr lang="es-ES" dirty="0"/>
              <a:t>:</a:t>
            </a:r>
          </a:p>
          <a:p>
            <a:pPr lvl="1"/>
            <a:r>
              <a:rPr lang="es-ES" dirty="0"/>
              <a:t>Savona, ITALY</a:t>
            </a:r>
          </a:p>
          <a:p>
            <a:pPr lvl="1"/>
            <a:r>
              <a:rPr lang="es-ES" dirty="0" err="1"/>
              <a:t>Sant</a:t>
            </a:r>
            <a:r>
              <a:rPr lang="es-ES" dirty="0"/>
              <a:t> </a:t>
            </a:r>
            <a:r>
              <a:rPr lang="es-ES" dirty="0" err="1"/>
              <a:t>Cugat</a:t>
            </a:r>
            <a:r>
              <a:rPr lang="es-ES" dirty="0"/>
              <a:t> del </a:t>
            </a:r>
            <a:r>
              <a:rPr lang="es-ES" dirty="0" err="1"/>
              <a:t>Vallès</a:t>
            </a:r>
            <a:r>
              <a:rPr lang="es-ES" dirty="0"/>
              <a:t>, SPAIN</a:t>
            </a:r>
          </a:p>
          <a:p>
            <a:pPr lvl="1"/>
            <a:r>
              <a:rPr lang="es-ES" dirty="0"/>
              <a:t>Zaanstad, THE NETHERLANDS</a:t>
            </a:r>
          </a:p>
          <a:p>
            <a:endParaRPr lang="es-ES" dirty="0"/>
          </a:p>
        </p:txBody>
      </p:sp>
      <p:pic>
        <p:nvPicPr>
          <p:cNvPr id="12" name="Marcador de contenido 11"/>
          <p:cNvPicPr>
            <a:picLocks noGrp="1" noChangeAspect="1"/>
          </p:cNvPicPr>
          <p:nvPr>
            <p:ph sz="half" idx="2"/>
          </p:nvPr>
        </p:nvPicPr>
        <p:blipFill rotWithShape="1">
          <a:blip r:embed="rId2" cstate="print"/>
          <a:srcRect l="16319" r="16319"/>
          <a:stretch/>
        </p:blipFill>
        <p:spPr>
          <a:xfrm>
            <a:off x="4400550" y="1985963"/>
            <a:ext cx="3657600" cy="4140200"/>
          </a:xfrm>
          <a:prstGeom prst="rect">
            <a:avLst/>
          </a:prstGeom>
        </p:spPr>
      </p:pic>
    </p:spTree>
    <p:extLst>
      <p:ext uri="{BB962C8B-B14F-4D97-AF65-F5344CB8AC3E}">
        <p14:creationId xmlns:p14="http://schemas.microsoft.com/office/powerpoint/2010/main" val="20793537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3185" t="7501" r="4056"/>
          <a:stretch>
            <a:fillRect/>
          </a:stretch>
        </p:blipFill>
        <p:spPr bwMode="auto">
          <a:xfrm>
            <a:off x="146072" y="1254585"/>
            <a:ext cx="8851857" cy="5198751"/>
          </a:xfrm>
          <a:prstGeom prst="rect">
            <a:avLst/>
          </a:prstGeom>
          <a:noFill/>
          <a:ln w="9525">
            <a:noFill/>
            <a:miter lim="800000"/>
            <a:headEnd/>
            <a:tailEnd/>
          </a:ln>
        </p:spPr>
      </p:pic>
      <p:sp>
        <p:nvSpPr>
          <p:cNvPr id="5" name="CasellaDiTesto 5"/>
          <p:cNvSpPr txBox="1">
            <a:spLocks noChangeArrowheads="1"/>
          </p:cNvSpPr>
          <p:nvPr/>
        </p:nvSpPr>
        <p:spPr bwMode="auto">
          <a:xfrm>
            <a:off x="0" y="260648"/>
            <a:ext cx="9144000" cy="861774"/>
          </a:xfrm>
          <a:prstGeom prst="rect">
            <a:avLst/>
          </a:prstGeom>
          <a:solidFill>
            <a:srgbClr val="00B0F0">
              <a:alpha val="40000"/>
            </a:srgbClr>
          </a:solidFill>
          <a:ln>
            <a:noFill/>
          </a:ln>
          <a:extLst/>
        </p:spPr>
        <p:txBody>
          <a:bodyPr wrap="square">
            <a:spAutoFit/>
          </a:bodyPr>
          <a:lstStyle>
            <a:lvl1pPr eaLnBrk="0" hangingPunct="0">
              <a:spcBef>
                <a:spcPct val="20000"/>
              </a:spcBef>
              <a:buFont typeface="Arial" charset="0"/>
              <a:buChar char="•"/>
              <a:defRPr sz="3200">
                <a:solidFill>
                  <a:schemeClr val="tx1"/>
                </a:solidFill>
                <a:latin typeface="Arial" charset="0"/>
              </a:defRPr>
            </a:lvl1pPr>
            <a:lvl2pPr marL="742950" indent="-285750" eaLnBrk="0" hangingPunct="0">
              <a:spcBef>
                <a:spcPct val="20000"/>
              </a:spcBef>
              <a:buFont typeface="Arial" charset="0"/>
              <a:buChar char="–"/>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eaLnBrk="1" hangingPunct="1">
              <a:spcBef>
                <a:spcPct val="0"/>
              </a:spcBef>
              <a:buFontTx/>
              <a:buNone/>
              <a:defRPr/>
            </a:pPr>
            <a:r>
              <a:rPr lang="it-IT" altLang="en-US" sz="2000" b="1" i="1" dirty="0" smtClean="0"/>
              <a:t>OPTIMUS DSS</a:t>
            </a:r>
          </a:p>
          <a:p>
            <a:pPr eaLnBrk="1" hangingPunct="1">
              <a:spcBef>
                <a:spcPct val="0"/>
              </a:spcBef>
              <a:buFontTx/>
              <a:buNone/>
              <a:defRPr/>
            </a:pPr>
            <a:endParaRPr lang="it-IT" altLang="en-US" sz="1000" dirty="0" smtClean="0">
              <a:solidFill>
                <a:schemeClr val="tx1">
                  <a:lumMod val="65000"/>
                  <a:lumOff val="35000"/>
                </a:schemeClr>
              </a:solidFill>
            </a:endParaRPr>
          </a:p>
          <a:p>
            <a:pPr eaLnBrk="1" hangingPunct="1">
              <a:spcBef>
                <a:spcPct val="0"/>
              </a:spcBef>
              <a:buFontTx/>
              <a:buNone/>
              <a:defRPr/>
            </a:pPr>
            <a:r>
              <a:rPr lang="es-ES" altLang="en-US" sz="2000" dirty="0" err="1" smtClean="0"/>
              <a:t>Building</a:t>
            </a:r>
            <a:r>
              <a:rPr lang="es-ES" altLang="en-US" sz="2000" dirty="0" smtClean="0"/>
              <a:t> </a:t>
            </a:r>
            <a:r>
              <a:rPr lang="es-ES" altLang="en-US" sz="2000" dirty="0" err="1" smtClean="0"/>
              <a:t>dashboard</a:t>
            </a:r>
            <a:endParaRPr lang="en-GB" altLang="en-US" sz="2000" dirty="0" smtClean="0"/>
          </a:p>
        </p:txBody>
      </p:sp>
    </p:spTree>
    <p:extLst>
      <p:ext uri="{BB962C8B-B14F-4D97-AF65-F5344CB8AC3E}">
        <p14:creationId xmlns:p14="http://schemas.microsoft.com/office/powerpoint/2010/main" val="25332248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srcRect l="1875" t="9016" r="3625"/>
          <a:stretch/>
        </p:blipFill>
        <p:spPr>
          <a:xfrm>
            <a:off x="611560" y="836712"/>
            <a:ext cx="7920880" cy="5814931"/>
          </a:xfrm>
          <a:prstGeom prst="rect">
            <a:avLst/>
          </a:prstGeom>
        </p:spPr>
      </p:pic>
      <p:sp>
        <p:nvSpPr>
          <p:cNvPr id="5" name="CasellaDiTesto 5"/>
          <p:cNvSpPr txBox="1">
            <a:spLocks noChangeArrowheads="1"/>
          </p:cNvSpPr>
          <p:nvPr/>
        </p:nvSpPr>
        <p:spPr bwMode="auto">
          <a:xfrm>
            <a:off x="0" y="260648"/>
            <a:ext cx="9144000" cy="400110"/>
          </a:xfrm>
          <a:prstGeom prst="rect">
            <a:avLst/>
          </a:prstGeom>
          <a:solidFill>
            <a:srgbClr val="00B0F0">
              <a:alpha val="40000"/>
            </a:srgbClr>
          </a:solidFill>
          <a:ln>
            <a:noFill/>
          </a:ln>
        </p:spPr>
        <p:txBody>
          <a:bodyPr wrap="square">
            <a:spAutoFit/>
          </a:bodyPr>
          <a:lstStyle>
            <a:defPPr>
              <a:defRPr lang="de-DE"/>
            </a:defPPr>
            <a:lvl1pPr eaLnBrk="1" hangingPunct="1">
              <a:buFontTx/>
              <a:buNone/>
              <a:defRPr sz="2000" b="1" i="1"/>
            </a:lvl1pPr>
            <a:lvl2pPr marL="742950" indent="-285750" eaLnBrk="0" hangingPunct="0">
              <a:spcBef>
                <a:spcPct val="20000"/>
              </a:spcBef>
              <a:buFont typeface="Arial" charset="0"/>
              <a:buChar char="–"/>
              <a:defRPr sz="2800"/>
            </a:lvl2pPr>
            <a:lvl3pPr marL="1143000" indent="-228600" eaLnBrk="0" hangingPunct="0">
              <a:spcBef>
                <a:spcPct val="20000"/>
              </a:spcBef>
              <a:buFont typeface="Arial" charset="0"/>
              <a:buChar char="•"/>
              <a:defRPr sz="2400"/>
            </a:lvl3pPr>
            <a:lvl4pPr marL="1600200" indent="-228600" eaLnBrk="0" hangingPunct="0">
              <a:spcBef>
                <a:spcPct val="20000"/>
              </a:spcBef>
              <a:buFont typeface="Arial" charset="0"/>
              <a:buChar char="–"/>
              <a:defRPr sz="2000"/>
            </a:lvl4pPr>
            <a:lvl5pPr marL="2057400" indent="-228600" eaLnBrk="0" hangingPunct="0">
              <a:spcBef>
                <a:spcPct val="20000"/>
              </a:spcBef>
              <a:buFont typeface="Arial" charset="0"/>
              <a:buChar char="»"/>
              <a:defRPr sz="2000"/>
            </a:lvl5pPr>
            <a:lvl6pPr marL="2514600" indent="-228600" eaLnBrk="0" fontAlgn="base" hangingPunct="0">
              <a:spcBef>
                <a:spcPct val="20000"/>
              </a:spcBef>
              <a:spcAft>
                <a:spcPct val="0"/>
              </a:spcAft>
              <a:buFont typeface="Arial" charset="0"/>
              <a:buChar char="»"/>
              <a:defRPr sz="2000"/>
            </a:lvl6pPr>
            <a:lvl7pPr marL="2971800" indent="-228600" eaLnBrk="0" fontAlgn="base" hangingPunct="0">
              <a:spcBef>
                <a:spcPct val="20000"/>
              </a:spcBef>
              <a:spcAft>
                <a:spcPct val="0"/>
              </a:spcAft>
              <a:buFont typeface="Arial" charset="0"/>
              <a:buChar char="»"/>
              <a:defRPr sz="2000"/>
            </a:lvl7pPr>
            <a:lvl8pPr marL="3429000" indent="-228600" eaLnBrk="0" fontAlgn="base" hangingPunct="0">
              <a:spcBef>
                <a:spcPct val="20000"/>
              </a:spcBef>
              <a:spcAft>
                <a:spcPct val="0"/>
              </a:spcAft>
              <a:buFont typeface="Arial" charset="0"/>
              <a:buChar char="»"/>
              <a:defRPr sz="2000"/>
            </a:lvl8pPr>
            <a:lvl9pPr marL="3886200" indent="-228600" eaLnBrk="0" fontAlgn="base" hangingPunct="0">
              <a:spcBef>
                <a:spcPct val="20000"/>
              </a:spcBef>
              <a:spcAft>
                <a:spcPct val="0"/>
              </a:spcAft>
              <a:buFont typeface="Arial" charset="0"/>
              <a:buChar char="»"/>
              <a:defRPr sz="2000"/>
            </a:lvl9pPr>
          </a:lstStyle>
          <a:p>
            <a:pPr marL="0" lvl="1" indent="0">
              <a:buNone/>
            </a:pPr>
            <a:r>
              <a:rPr lang="en-GB" altLang="en-US" sz="2000" b="1" i="1" dirty="0"/>
              <a:t>Optimization of selling/consumption of electricity produced by a PV system </a:t>
            </a:r>
            <a:endParaRPr lang="en-GB" altLang="en-US" sz="2000" b="1" i="1" dirty="0" smtClean="0"/>
          </a:p>
        </p:txBody>
      </p:sp>
    </p:spTree>
    <p:extLst>
      <p:ext uri="{BB962C8B-B14F-4D97-AF65-F5344CB8AC3E}">
        <p14:creationId xmlns:p14="http://schemas.microsoft.com/office/powerpoint/2010/main" val="37775114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smtClean="0"/>
              <a:t>What is a Smart Sustainable City?</a:t>
            </a:r>
            <a:endParaRPr lang="en-GB" dirty="0"/>
          </a:p>
        </p:txBody>
      </p:sp>
      <p:sp>
        <p:nvSpPr>
          <p:cNvPr id="3" name="2 Marcador de contenido"/>
          <p:cNvSpPr>
            <a:spLocks noGrp="1"/>
          </p:cNvSpPr>
          <p:nvPr>
            <p:ph idx="1"/>
          </p:nvPr>
        </p:nvSpPr>
        <p:spPr/>
        <p:txBody>
          <a:bodyPr>
            <a:normAutofit fontScale="92500" lnSpcReduction="20000"/>
          </a:bodyPr>
          <a:lstStyle/>
          <a:p>
            <a:pPr marL="0" indent="0">
              <a:buNone/>
            </a:pPr>
            <a:r>
              <a:rPr lang="en-US" sz="2800" dirty="0"/>
              <a:t>A </a:t>
            </a:r>
            <a:r>
              <a:rPr lang="en-US" sz="2800" b="1" dirty="0"/>
              <a:t>smart sustainable city </a:t>
            </a:r>
            <a:r>
              <a:rPr lang="en-US" sz="2800" dirty="0"/>
              <a:t>is an innovative </a:t>
            </a:r>
            <a:r>
              <a:rPr lang="en-US" sz="2800" b="1" dirty="0"/>
              <a:t>city</a:t>
            </a:r>
            <a:r>
              <a:rPr lang="en-US" sz="2800" dirty="0"/>
              <a:t> that uses </a:t>
            </a:r>
            <a:r>
              <a:rPr lang="en-US" sz="2800" b="1" dirty="0"/>
              <a:t>information </a:t>
            </a:r>
            <a:r>
              <a:rPr lang="en-US" sz="2800" b="1" dirty="0" smtClean="0"/>
              <a:t>and communication </a:t>
            </a:r>
            <a:r>
              <a:rPr lang="en-US" sz="2800" b="1" dirty="0"/>
              <a:t>technologies </a:t>
            </a:r>
            <a:r>
              <a:rPr lang="en-US" sz="2800" dirty="0"/>
              <a:t>and other means to </a:t>
            </a:r>
            <a:r>
              <a:rPr lang="en-US" sz="2800" b="1" dirty="0"/>
              <a:t>improve quality of life, efficiency of </a:t>
            </a:r>
            <a:r>
              <a:rPr lang="en-US" sz="2800" b="1" dirty="0" smtClean="0"/>
              <a:t>urban operation </a:t>
            </a:r>
            <a:r>
              <a:rPr lang="en-US" sz="2800" b="1" dirty="0"/>
              <a:t>and services, and competitiveness</a:t>
            </a:r>
            <a:r>
              <a:rPr lang="en-US" sz="2800" dirty="0"/>
              <a:t>, while ensuring that it meets the needs of </a:t>
            </a:r>
            <a:r>
              <a:rPr lang="en-US" sz="2800" dirty="0" smtClean="0"/>
              <a:t>present and </a:t>
            </a:r>
            <a:r>
              <a:rPr lang="en-US" sz="2800" dirty="0"/>
              <a:t>future generations with respect to economic, social and environmental </a:t>
            </a:r>
            <a:r>
              <a:rPr lang="en-US" sz="2800" dirty="0" smtClean="0"/>
              <a:t>aspects</a:t>
            </a:r>
          </a:p>
          <a:p>
            <a:pPr marL="0" indent="0">
              <a:buNone/>
            </a:pPr>
            <a:endParaRPr lang="en-US" sz="2800" dirty="0" smtClean="0"/>
          </a:p>
          <a:p>
            <a:pPr marL="0" indent="0" algn="r">
              <a:buNone/>
            </a:pPr>
            <a:r>
              <a:rPr lang="en-US" sz="2000" dirty="0">
                <a:hlinkClick r:id="rId3"/>
              </a:rPr>
              <a:t>https://</a:t>
            </a:r>
            <a:r>
              <a:rPr lang="en-US" sz="2000" dirty="0" smtClean="0">
                <a:hlinkClick r:id="rId3"/>
              </a:rPr>
              <a:t>itunews.itu.int/en/5215-What-is-a-smart-sustainable-city.note.aspx</a:t>
            </a:r>
            <a:r>
              <a:rPr lang="en-US" sz="2000" dirty="0" smtClean="0"/>
              <a:t> </a:t>
            </a:r>
          </a:p>
        </p:txBody>
      </p:sp>
    </p:spTree>
    <p:extLst>
      <p:ext uri="{BB962C8B-B14F-4D97-AF65-F5344CB8AC3E}">
        <p14:creationId xmlns:p14="http://schemas.microsoft.com/office/powerpoint/2010/main" val="40260041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44624"/>
            <a:ext cx="9144000" cy="1143000"/>
          </a:xfrm>
        </p:spPr>
        <p:txBody>
          <a:bodyPr/>
          <a:lstStyle/>
          <a:p>
            <a:r>
              <a:rPr lang="es-ES" dirty="0" err="1" smtClean="0"/>
              <a:t>From</a:t>
            </a:r>
            <a:r>
              <a:rPr lang="es-ES" dirty="0" smtClean="0"/>
              <a:t> Open Data to Open </a:t>
            </a:r>
            <a:r>
              <a:rPr lang="es-ES" dirty="0" err="1" smtClean="0"/>
              <a:t>Knowledge</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68760"/>
            <a:ext cx="7315200" cy="5486400"/>
          </a:xfrm>
          <a:prstGeom prst="rect">
            <a:avLst/>
          </a:prstGeom>
        </p:spPr>
      </p:pic>
    </p:spTree>
    <p:extLst>
      <p:ext uri="{BB962C8B-B14F-4D97-AF65-F5344CB8AC3E}">
        <p14:creationId xmlns:p14="http://schemas.microsoft.com/office/powerpoint/2010/main" val="24973433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defRPr/>
            </a:pPr>
            <a:r>
              <a:rPr lang="es-ES" dirty="0" smtClean="0"/>
              <a:t>UNE 178301</a:t>
            </a:r>
            <a:endParaRPr lang="es-ES" dirty="0"/>
          </a:p>
        </p:txBody>
      </p:sp>
      <p:sp>
        <p:nvSpPr>
          <p:cNvPr id="14338" name="Marcador de contenido 3"/>
          <p:cNvSpPr>
            <a:spLocks noGrp="1"/>
          </p:cNvSpPr>
          <p:nvPr>
            <p:ph sz="half" idx="1"/>
          </p:nvPr>
        </p:nvSpPr>
        <p:spPr bwMode="auto">
          <a:noFill/>
          <a:ln>
            <a:miter lim="800000"/>
            <a:headEnd/>
            <a:tailEnd/>
          </a:ln>
        </p:spPr>
        <p:txBody>
          <a:bodyPr wrap="square" lIns="91440" tIns="45720" rIns="91440" bIns="45720" numCol="1" anchor="t" anchorCtr="0" compatLnSpc="1">
            <a:prstTxWarp prst="textNoShape">
              <a:avLst/>
            </a:prstTxWarp>
            <a:normAutofit lnSpcReduction="10000"/>
          </a:bodyPr>
          <a:lstStyle/>
          <a:p>
            <a:r>
              <a:rPr lang="es-ES"/>
              <a:t>Grupo de trabajo CTN 178. Ciudades Inteligentes</a:t>
            </a:r>
          </a:p>
          <a:p>
            <a:pPr lvl="1"/>
            <a:endParaRPr lang="es-ES" sz="2000">
              <a:solidFill>
                <a:srgbClr val="3F678B"/>
              </a:solidFill>
            </a:endParaRPr>
          </a:p>
          <a:p>
            <a:r>
              <a:rPr lang="es-ES"/>
              <a:t>Impulsado por</a:t>
            </a:r>
          </a:p>
          <a:p>
            <a:pPr lvl="1"/>
            <a:r>
              <a:rPr lang="es-ES"/>
              <a:t>AENOR</a:t>
            </a:r>
          </a:p>
          <a:p>
            <a:pPr lvl="1"/>
            <a:r>
              <a:rPr lang="es-ES"/>
              <a:t>Ministerio de Industria, </a:t>
            </a:r>
            <a:br>
              <a:rPr lang="es-ES"/>
            </a:br>
            <a:r>
              <a:rPr lang="es-ES"/>
              <a:t>Energía y Turismo </a:t>
            </a:r>
          </a:p>
          <a:p>
            <a:pPr lvl="2"/>
            <a:r>
              <a:rPr lang="es-ES"/>
              <a:t>Secretaría de Estado de </a:t>
            </a:r>
            <a:br>
              <a:rPr lang="es-ES"/>
            </a:br>
            <a:r>
              <a:rPr lang="es-ES"/>
              <a:t>Telecomunicaciones y para </a:t>
            </a:r>
            <a:br>
              <a:rPr lang="es-ES"/>
            </a:br>
            <a:r>
              <a:rPr lang="es-ES"/>
              <a:t>la Sociedad de la Información </a:t>
            </a:r>
            <a:br>
              <a:rPr lang="es-ES"/>
            </a:br>
            <a:r>
              <a:rPr lang="es-ES"/>
              <a:t>(SETSI) </a:t>
            </a:r>
          </a:p>
        </p:txBody>
      </p:sp>
      <p:sp>
        <p:nvSpPr>
          <p:cNvPr id="2" name="Marcador de contenido 1"/>
          <p:cNvSpPr>
            <a:spLocks noGrp="1"/>
          </p:cNvSpPr>
          <p:nvPr>
            <p:ph sz="half" idx="2"/>
          </p:nvPr>
        </p:nvSpPr>
        <p:spPr/>
        <p:txBody>
          <a:bodyPr/>
          <a:lstStyle/>
          <a:p>
            <a:endParaRPr lang="es-ES"/>
          </a:p>
        </p:txBody>
      </p:sp>
      <p:pic>
        <p:nvPicPr>
          <p:cNvPr id="14339" name="Imagen 1" descr="Captura de pantalla 2014-11-06 01.53.54.png"/>
          <p:cNvPicPr>
            <a:picLocks noChangeAspect="1"/>
          </p:cNvPicPr>
          <p:nvPr/>
        </p:nvPicPr>
        <p:blipFill>
          <a:blip r:embed="rId2"/>
          <a:srcRect/>
          <a:stretch>
            <a:fillRect/>
          </a:stretch>
        </p:blipFill>
        <p:spPr bwMode="auto">
          <a:xfrm>
            <a:off x="4399878" y="2082800"/>
            <a:ext cx="3384550" cy="4538663"/>
          </a:xfrm>
          <a:prstGeom prst="rect">
            <a:avLst/>
          </a:prstGeom>
          <a:noFill/>
          <a:ln w="9525">
            <a:noFill/>
            <a:miter lim="800000"/>
            <a:headEnd/>
            <a:tailEnd/>
          </a:ln>
        </p:spPr>
      </p:pic>
    </p:spTree>
    <p:extLst>
      <p:ext uri="{BB962C8B-B14F-4D97-AF65-F5344CB8AC3E}">
        <p14:creationId xmlns:p14="http://schemas.microsoft.com/office/powerpoint/2010/main" val="40838369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0" y="0"/>
            <a:ext cx="9144000" cy="792163"/>
          </a:xfrm>
          <a:prstGeom prst="rect">
            <a:avLst/>
          </a:prstGeom>
          <a:solidFill>
            <a:srgbClr val="E2001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s-ES"/>
          </a:p>
        </p:txBody>
      </p:sp>
      <p:sp>
        <p:nvSpPr>
          <p:cNvPr id="9" name="Título 1"/>
          <p:cNvSpPr txBox="1">
            <a:spLocks/>
          </p:cNvSpPr>
          <p:nvPr/>
        </p:nvSpPr>
        <p:spPr>
          <a:xfrm>
            <a:off x="0" y="1"/>
            <a:ext cx="9144000" cy="763199"/>
          </a:xfrm>
          <a:prstGeom prst="rect">
            <a:avLst/>
          </a:prstGeom>
        </p:spPr>
        <p:txBody>
          <a:bodyPr lIns="0" tIns="18000" rIns="0"/>
          <a:lstStyle>
            <a:lvl1pPr algn="ctr" defTabSz="457200" rtl="0" eaLnBrk="1" latinLnBrk="0" hangingPunct="1">
              <a:spcBef>
                <a:spcPct val="0"/>
              </a:spcBef>
              <a:buNone/>
              <a:defRPr sz="4400" kern="1200">
                <a:solidFill>
                  <a:schemeClr val="tx1"/>
                </a:solidFill>
                <a:latin typeface="+mj-lt"/>
                <a:ea typeface="+mj-ea"/>
                <a:cs typeface="+mj-cs"/>
              </a:defRPr>
            </a:lvl1pPr>
          </a:lstStyle>
          <a:p>
            <a:pPr algn="l" fontAlgn="auto">
              <a:lnSpc>
                <a:spcPts val="2050"/>
              </a:lnSpc>
              <a:spcBef>
                <a:spcPts val="0"/>
              </a:spcBef>
              <a:spcAft>
                <a:spcPts val="0"/>
              </a:spcAft>
              <a:defRPr/>
            </a:pPr>
            <a:r>
              <a:rPr lang="es-ES_tradnl" sz="2600" b="1" kern="1500" spc="-50" dirty="0" err="1" smtClean="0">
                <a:solidFill>
                  <a:schemeClr val="bg1"/>
                </a:solidFill>
                <a:latin typeface="Helvetica"/>
                <a:cs typeface="Helvetica"/>
              </a:rPr>
              <a:t>GobiernoAbierto.zaragoza.es</a:t>
            </a:r>
            <a:r>
              <a:rPr lang="es-ES_tradnl" sz="2600" b="1" kern="1500" spc="-50" dirty="0" smtClean="0">
                <a:solidFill>
                  <a:schemeClr val="bg1"/>
                </a:solidFill>
                <a:latin typeface="Helvetica"/>
                <a:cs typeface="Helvetica"/>
              </a:rPr>
              <a:t> </a:t>
            </a:r>
          </a:p>
          <a:p>
            <a:pPr algn="l" fontAlgn="auto">
              <a:lnSpc>
                <a:spcPts val="2050"/>
              </a:lnSpc>
              <a:spcBef>
                <a:spcPts val="0"/>
              </a:spcBef>
              <a:spcAft>
                <a:spcPts val="0"/>
              </a:spcAft>
              <a:defRPr/>
            </a:pPr>
            <a:r>
              <a:rPr lang="es-ES_tradnl" sz="2600" b="1" kern="1500" spc="-50" dirty="0">
                <a:solidFill>
                  <a:schemeClr val="bg1">
                    <a:alpha val="30000"/>
                  </a:schemeClr>
                </a:solidFill>
                <a:latin typeface="Helvetica"/>
                <a:cs typeface="Helvetica"/>
              </a:rPr>
              <a:t>PARTICIPATORY PROCESSES</a:t>
            </a:r>
          </a:p>
          <a:p>
            <a:pPr algn="l" fontAlgn="auto">
              <a:lnSpc>
                <a:spcPts val="2050"/>
              </a:lnSpc>
              <a:spcBef>
                <a:spcPts val="0"/>
              </a:spcBef>
              <a:spcAft>
                <a:spcPts val="0"/>
              </a:spcAft>
              <a:defRPr/>
            </a:pPr>
            <a:r>
              <a:rPr lang="es-ES_tradnl" sz="2600" b="1" kern="1500" spc="-50" dirty="0">
                <a:solidFill>
                  <a:schemeClr val="bg1">
                    <a:alpha val="30000"/>
                  </a:schemeClr>
                </a:solidFill>
                <a:latin typeface="Helvetica"/>
                <a:cs typeface="Helvetica"/>
              </a:rPr>
              <a:t>FOR CITIZENSHIP</a:t>
            </a:r>
            <a:endParaRPr lang="es-ES" sz="2600" b="1" kern="1500" spc="-50" dirty="0">
              <a:solidFill>
                <a:schemeClr val="bg1">
                  <a:alpha val="30000"/>
                </a:schemeClr>
              </a:solidFill>
              <a:latin typeface="Helvetica"/>
              <a:cs typeface="Helvetica"/>
            </a:endParaRPr>
          </a:p>
        </p:txBody>
      </p:sp>
      <p:pic>
        <p:nvPicPr>
          <p:cNvPr id="7" name="Marcador de contenido 7" descr="Street detective portada 3.png"/>
          <p:cNvPicPr>
            <a:picLocks noGrp="1" noChangeAspect="1"/>
          </p:cNvPicPr>
          <p:nvPr>
            <p:ph sz="half" idx="4294967295"/>
          </p:nvPr>
        </p:nvPicPr>
        <p:blipFill>
          <a:blip r:embed="rId2">
            <a:extLst>
              <a:ext uri="{28A0092B-C50C-407E-A947-70E740481C1C}">
                <a14:useLocalDpi xmlns:a14="http://schemas.microsoft.com/office/drawing/2010/main" val="0"/>
              </a:ext>
            </a:extLst>
          </a:blip>
          <a:srcRect t="-60400" b="-60400"/>
          <a:stretch>
            <a:fillRect/>
          </a:stretch>
        </p:blipFill>
        <p:spPr>
          <a:xfrm>
            <a:off x="539552" y="-387424"/>
            <a:ext cx="3810000" cy="5257800"/>
          </a:xfrm>
        </p:spPr>
      </p:pic>
      <p:pic>
        <p:nvPicPr>
          <p:cNvPr id="8" name="Imagen 7" descr="Street plan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3789040"/>
            <a:ext cx="4763493" cy="2472434"/>
          </a:xfrm>
          <a:prstGeom prst="rect">
            <a:avLst/>
          </a:prstGeom>
        </p:spPr>
      </p:pic>
      <p:pic>
        <p:nvPicPr>
          <p:cNvPr id="10" name="Imagen 9"/>
          <p:cNvPicPr>
            <a:picLocks noChangeAspect="1"/>
          </p:cNvPicPr>
          <p:nvPr/>
        </p:nvPicPr>
        <p:blipFill>
          <a:blip r:embed="rId4"/>
          <a:stretch>
            <a:fillRect/>
          </a:stretch>
        </p:blipFill>
        <p:spPr>
          <a:xfrm>
            <a:off x="179512" y="3789040"/>
            <a:ext cx="3959356" cy="2448272"/>
          </a:xfrm>
          <a:prstGeom prst="rect">
            <a:avLst/>
          </a:prstGeom>
        </p:spPr>
      </p:pic>
      <p:sp>
        <p:nvSpPr>
          <p:cNvPr id="15" name="CuadroTexto 7"/>
          <p:cNvSpPr txBox="1">
            <a:spLocks/>
          </p:cNvSpPr>
          <p:nvPr/>
        </p:nvSpPr>
        <p:spPr bwMode="auto">
          <a:xfrm>
            <a:off x="4427983" y="1412886"/>
            <a:ext cx="4428679" cy="2055466"/>
          </a:xfrm>
          <a:prstGeom prst="rect">
            <a:avLst/>
          </a:prstGeom>
          <a:solidFill>
            <a:srgbClr val="F2F2F2">
              <a:alpha val="8313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72000" tIns="0" rIns="72000" bIns="72000">
            <a:spAutoFit/>
          </a:bodyPr>
          <a:lstStyle/>
          <a:p>
            <a:pPr>
              <a:spcBef>
                <a:spcPts val="600"/>
              </a:spcBef>
              <a:spcAft>
                <a:spcPts val="1200"/>
              </a:spcAft>
            </a:pPr>
            <a:endParaRPr lang="es-ES" sz="1200">
              <a:solidFill>
                <a:srgbClr val="000000"/>
              </a:solidFill>
            </a:endParaRPr>
          </a:p>
          <a:p>
            <a:pPr>
              <a:lnSpc>
                <a:spcPct val="70000"/>
              </a:lnSpc>
              <a:spcBef>
                <a:spcPts val="600"/>
              </a:spcBef>
              <a:spcAft>
                <a:spcPts val="1200"/>
              </a:spcAft>
            </a:pPr>
            <a:endParaRPr lang="es-ES" sz="1200"/>
          </a:p>
          <a:p>
            <a:pPr>
              <a:lnSpc>
                <a:spcPct val="70000"/>
              </a:lnSpc>
              <a:spcBef>
                <a:spcPts val="600"/>
              </a:spcBef>
              <a:spcAft>
                <a:spcPts val="1200"/>
              </a:spcAft>
            </a:pPr>
            <a:endParaRPr lang="es-ES" sz="1200"/>
          </a:p>
          <a:p>
            <a:pPr>
              <a:lnSpc>
                <a:spcPct val="70000"/>
              </a:lnSpc>
              <a:spcBef>
                <a:spcPts val="600"/>
              </a:spcBef>
              <a:spcAft>
                <a:spcPts val="1200"/>
              </a:spcAft>
            </a:pPr>
            <a:endParaRPr lang="es-ES" sz="1200"/>
          </a:p>
          <a:p>
            <a:pPr>
              <a:lnSpc>
                <a:spcPct val="70000"/>
              </a:lnSpc>
              <a:spcBef>
                <a:spcPts val="600"/>
              </a:spcBef>
              <a:spcAft>
                <a:spcPts val="1200"/>
              </a:spcAft>
            </a:pPr>
            <a:endParaRPr lang="es-ES" sz="1200"/>
          </a:p>
          <a:p>
            <a:pPr>
              <a:lnSpc>
                <a:spcPct val="70000"/>
              </a:lnSpc>
              <a:spcBef>
                <a:spcPts val="600"/>
              </a:spcBef>
              <a:spcAft>
                <a:spcPts val="1200"/>
              </a:spcAft>
            </a:pPr>
            <a:endParaRPr lang="es-ES" sz="1100"/>
          </a:p>
        </p:txBody>
      </p:sp>
      <p:sp>
        <p:nvSpPr>
          <p:cNvPr id="16" name="CuadroTexto 15"/>
          <p:cNvSpPr txBox="1"/>
          <p:nvPr/>
        </p:nvSpPr>
        <p:spPr>
          <a:xfrm>
            <a:off x="4427984" y="1124744"/>
            <a:ext cx="4392488" cy="1416661"/>
          </a:xfrm>
          <a:prstGeom prst="rect">
            <a:avLst/>
          </a:prstGeom>
          <a:solidFill>
            <a:srgbClr val="F2F2F2">
              <a:alpha val="20000"/>
            </a:srgbClr>
          </a:solidFill>
        </p:spPr>
        <p:txBody>
          <a:bodyPr wrap="square" lIns="72000" tIns="0" rIns="72000" bIns="72000">
            <a:spAutoFit/>
          </a:bodyPr>
          <a:lstStyle/>
          <a:p>
            <a:pPr>
              <a:spcBef>
                <a:spcPts val="600"/>
              </a:spcBef>
              <a:spcAft>
                <a:spcPts val="1200"/>
              </a:spcAft>
              <a:defRPr/>
            </a:pPr>
            <a:endParaRPr lang="es-ES" sz="1600" dirty="0">
              <a:solidFill>
                <a:srgbClr val="000000"/>
              </a:solidFill>
            </a:endParaRPr>
          </a:p>
          <a:p>
            <a:pPr marL="541338" indent="-365125" algn="just">
              <a:lnSpc>
                <a:spcPct val="90000"/>
              </a:lnSpc>
              <a:spcBef>
                <a:spcPts val="1500"/>
              </a:spcBef>
              <a:buClr>
                <a:srgbClr val="FF0000"/>
              </a:buClr>
              <a:buSzPct val="85000"/>
              <a:buFont typeface="Times New Roman" charset="0"/>
              <a:buBlip>
                <a:blip r:embed="rId5"/>
              </a:buBlip>
              <a:tabLst>
                <a:tab pos="541338" algn="l"/>
                <a:tab pos="1014413" algn="l"/>
                <a:tab pos="1463675" algn="l"/>
                <a:tab pos="1912938" algn="l"/>
                <a:tab pos="2362200" algn="l"/>
                <a:tab pos="2811463" algn="l"/>
                <a:tab pos="3260725" algn="l"/>
                <a:tab pos="3709988" algn="l"/>
                <a:tab pos="4159250" algn="l"/>
                <a:tab pos="4608513" algn="l"/>
                <a:tab pos="5057775" algn="l"/>
                <a:tab pos="5507038" algn="l"/>
                <a:tab pos="5956300" algn="l"/>
                <a:tab pos="6405563" algn="l"/>
                <a:tab pos="6854825" algn="l"/>
                <a:tab pos="7304088" algn="l"/>
                <a:tab pos="7753350" algn="l"/>
                <a:tab pos="8202613" algn="l"/>
                <a:tab pos="8651875" algn="l"/>
                <a:tab pos="9101138" algn="l"/>
                <a:tab pos="9550400" algn="l"/>
              </a:tabLst>
              <a:defRPr/>
            </a:pPr>
            <a:r>
              <a:rPr lang="es-ES" sz="2000" dirty="0" err="1" smtClean="0">
                <a:solidFill>
                  <a:srgbClr val="000000"/>
                </a:solidFill>
                <a:cs typeface="Tahoma"/>
              </a:rPr>
              <a:t>Citizen</a:t>
            </a:r>
            <a:r>
              <a:rPr lang="es-ES" sz="2000" dirty="0" smtClean="0">
                <a:solidFill>
                  <a:srgbClr val="000000"/>
                </a:solidFill>
                <a:cs typeface="Tahoma"/>
              </a:rPr>
              <a:t> </a:t>
            </a:r>
            <a:r>
              <a:rPr lang="es-ES" sz="2000" dirty="0" err="1" smtClean="0">
                <a:solidFill>
                  <a:srgbClr val="000000"/>
                </a:solidFill>
                <a:cs typeface="Tahoma"/>
              </a:rPr>
              <a:t>Science</a:t>
            </a:r>
            <a:endParaRPr lang="es-ES" sz="2000" dirty="0" smtClean="0">
              <a:cs typeface="Tahoma"/>
            </a:endParaRPr>
          </a:p>
          <a:p>
            <a:pPr marL="541338" indent="-365125" algn="just">
              <a:lnSpc>
                <a:spcPct val="90000"/>
              </a:lnSpc>
              <a:spcBef>
                <a:spcPts val="1500"/>
              </a:spcBef>
              <a:buClr>
                <a:srgbClr val="FF0000"/>
              </a:buClr>
              <a:buSzPct val="85000"/>
              <a:buFont typeface="Times New Roman" charset="0"/>
              <a:buBlip>
                <a:blip r:embed="rId5"/>
              </a:buBlip>
              <a:tabLst>
                <a:tab pos="541338" algn="l"/>
                <a:tab pos="1014413" algn="l"/>
                <a:tab pos="1463675" algn="l"/>
                <a:tab pos="1912938" algn="l"/>
                <a:tab pos="2362200" algn="l"/>
                <a:tab pos="2811463" algn="l"/>
                <a:tab pos="3260725" algn="l"/>
                <a:tab pos="3709988" algn="l"/>
                <a:tab pos="4159250" algn="l"/>
                <a:tab pos="4608513" algn="l"/>
                <a:tab pos="5057775" algn="l"/>
                <a:tab pos="5507038" algn="l"/>
                <a:tab pos="5956300" algn="l"/>
                <a:tab pos="6405563" algn="l"/>
                <a:tab pos="6854825" algn="l"/>
                <a:tab pos="7304088" algn="l"/>
                <a:tab pos="7753350" algn="l"/>
                <a:tab pos="8202613" algn="l"/>
                <a:tab pos="8651875" algn="l"/>
                <a:tab pos="9101138" algn="l"/>
                <a:tab pos="9550400" algn="l"/>
              </a:tabLst>
              <a:defRPr/>
            </a:pPr>
            <a:r>
              <a:rPr lang="es-ES" sz="2000" dirty="0" err="1" smtClean="0">
                <a:solidFill>
                  <a:srgbClr val="000000"/>
                </a:solidFill>
                <a:cs typeface="Tahoma"/>
              </a:rPr>
              <a:t>Improve</a:t>
            </a:r>
            <a:r>
              <a:rPr lang="es-ES" sz="2000" dirty="0" smtClean="0">
                <a:solidFill>
                  <a:srgbClr val="000000"/>
                </a:solidFill>
                <a:cs typeface="Tahoma"/>
              </a:rPr>
              <a:t> data of </a:t>
            </a:r>
            <a:r>
              <a:rPr lang="es-ES" sz="2000" dirty="0" err="1" smtClean="0">
                <a:solidFill>
                  <a:srgbClr val="000000"/>
                </a:solidFill>
                <a:cs typeface="Tahoma"/>
              </a:rPr>
              <a:t>our</a:t>
            </a:r>
            <a:r>
              <a:rPr lang="es-ES" sz="2000" dirty="0" smtClean="0">
                <a:solidFill>
                  <a:srgbClr val="000000"/>
                </a:solidFill>
                <a:cs typeface="Tahoma"/>
              </a:rPr>
              <a:t> </a:t>
            </a:r>
            <a:r>
              <a:rPr lang="es-ES" sz="2000" dirty="0" err="1" smtClean="0">
                <a:solidFill>
                  <a:srgbClr val="000000"/>
                </a:solidFill>
                <a:cs typeface="Tahoma"/>
              </a:rPr>
              <a:t>city</a:t>
            </a:r>
            <a:endParaRPr lang="es-ES" sz="2000" dirty="0">
              <a:solidFill>
                <a:srgbClr val="000000"/>
              </a:solidFill>
              <a:cs typeface="Tahoma"/>
            </a:endParaRPr>
          </a:p>
        </p:txBody>
      </p:sp>
      <p:sp>
        <p:nvSpPr>
          <p:cNvPr id="12" name="Text Box 5"/>
          <p:cNvSpPr txBox="1">
            <a:spLocks noChangeArrowheads="1"/>
          </p:cNvSpPr>
          <p:nvPr/>
        </p:nvSpPr>
        <p:spPr bwMode="auto">
          <a:xfrm>
            <a:off x="5580113" y="670770"/>
            <a:ext cx="3563888" cy="309958"/>
          </a:xfrm>
          <a:prstGeom prst="rect">
            <a:avLst/>
          </a:prstGeom>
          <a:solidFill>
            <a:srgbClr val="000000"/>
          </a:soli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144000" tIns="46800" rIns="36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Calibri" charset="0"/>
                <a:ea typeface="ＭＳ Ｐゴシック" charset="0"/>
                <a:cs typeface="ＭＳ Ｐゴシック" charset="0"/>
              </a:defRPr>
            </a:lvl9pPr>
          </a:lstStyle>
          <a:p>
            <a:pPr>
              <a:buClrTx/>
              <a:buFontTx/>
              <a:buNone/>
              <a:defRPr/>
            </a:pPr>
            <a:r>
              <a:rPr lang="es-ES" sz="1400" b="1" dirty="0" smtClean="0">
                <a:solidFill>
                  <a:srgbClr val="FFFFFF"/>
                </a:solidFill>
                <a:latin typeface="Arial" charset="0"/>
                <a:cs typeface="Arial" charset="0"/>
              </a:rPr>
              <a:t>BENEFITS OF OPEN SPATIAL DATA</a:t>
            </a:r>
          </a:p>
        </p:txBody>
      </p:sp>
    </p:spTree>
    <p:extLst>
      <p:ext uri="{BB962C8B-B14F-4D97-AF65-F5344CB8AC3E}">
        <p14:creationId xmlns:p14="http://schemas.microsoft.com/office/powerpoint/2010/main" val="1690447723"/>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Portales Open Data</a:t>
            </a:r>
            <a:br>
              <a:rPr lang="es-ES" dirty="0" smtClean="0"/>
            </a:br>
            <a:r>
              <a:rPr lang="es-ES" dirty="0" smtClean="0"/>
              <a:t>(CKAN y similares)</a:t>
            </a:r>
            <a:endParaRPr lang="es-ES" dirty="0"/>
          </a:p>
        </p:txBody>
      </p:sp>
      <p:sp>
        <p:nvSpPr>
          <p:cNvPr id="5" name="Marcador de texto 4"/>
          <p:cNvSpPr>
            <a:spLocks noGrp="1"/>
          </p:cNvSpPr>
          <p:nvPr>
            <p:ph type="body" idx="1"/>
          </p:nvPr>
        </p:nvSpPr>
        <p:spPr/>
        <p:txBody>
          <a:bodyPr>
            <a:normAutofit fontScale="92500" lnSpcReduction="20000"/>
          </a:bodyPr>
          <a:lstStyle/>
          <a:p>
            <a:r>
              <a:rPr lang="es-ES" sz="2000" dirty="0" err="1"/>
              <a:t>Quercus-UEx</a:t>
            </a:r>
            <a:endParaRPr lang="es-ES" sz="2000" dirty="0"/>
          </a:p>
          <a:p>
            <a:r>
              <a:rPr lang="es-ES" sz="2000" dirty="0"/>
              <a:t>OEG-UPM</a:t>
            </a:r>
          </a:p>
          <a:p>
            <a:r>
              <a:rPr lang="es-ES" sz="2000" dirty="0" err="1"/>
              <a:t>MoreLAB</a:t>
            </a:r>
            <a:r>
              <a:rPr lang="es-ES" sz="2000" dirty="0"/>
              <a:t>-UD</a:t>
            </a:r>
          </a:p>
          <a:p>
            <a:r>
              <a:rPr lang="es-ES" sz="2000" dirty="0"/>
              <a:t>GRIHO-</a:t>
            </a:r>
            <a:r>
              <a:rPr lang="es-ES" sz="2000" dirty="0" err="1"/>
              <a:t>UdL</a:t>
            </a:r>
            <a:endParaRPr lang="es-ES" sz="2000" dirty="0"/>
          </a:p>
          <a:p>
            <a:r>
              <a:rPr lang="es-ES" sz="2000" dirty="0"/>
              <a:t>IAAA-UNIZAR</a:t>
            </a:r>
          </a:p>
        </p:txBody>
      </p:sp>
    </p:spTree>
    <p:extLst>
      <p:ext uri="{BB962C8B-B14F-4D97-AF65-F5344CB8AC3E}">
        <p14:creationId xmlns:p14="http://schemas.microsoft.com/office/powerpoint/2010/main" val="298808929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Open Data C</a:t>
            </a:r>
            <a:r>
              <a:rPr lang="es-ES" dirty="0" smtClean="0"/>
              <a:t>áceres</a:t>
            </a:r>
            <a:endParaRPr lang="es-ES" dirty="0"/>
          </a:p>
        </p:txBody>
      </p:sp>
      <p:pic>
        <p:nvPicPr>
          <p:cNvPr id="6" name="Marcador de contenido 5" descr="Captura de pantalla 2016-02-18 10.49.16.png"/>
          <p:cNvPicPr>
            <a:picLocks noGrp="1" noChangeAspect="1"/>
          </p:cNvPicPr>
          <p:nvPr>
            <p:ph idx="1"/>
          </p:nvPr>
        </p:nvPicPr>
        <p:blipFill>
          <a:blip r:embed="rId2">
            <a:extLst>
              <a:ext uri="{28A0092B-C50C-407E-A947-70E740481C1C}">
                <a14:useLocalDpi xmlns:a14="http://schemas.microsoft.com/office/drawing/2010/main" val="0"/>
              </a:ext>
            </a:extLst>
          </a:blip>
          <a:srcRect l="-4566" r="-4566"/>
          <a:stretch>
            <a:fillRect/>
          </a:stretch>
        </p:blipFill>
        <p:spPr/>
      </p:pic>
    </p:spTree>
    <p:extLst>
      <p:ext uri="{BB962C8B-B14F-4D97-AF65-F5344CB8AC3E}">
        <p14:creationId xmlns:p14="http://schemas.microsoft.com/office/powerpoint/2010/main" val="26403220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¿Qué es una red de excelencia?</a:t>
            </a:r>
            <a:endParaRPr lang="es-ES" dirty="0"/>
          </a:p>
        </p:txBody>
      </p:sp>
      <p:sp>
        <p:nvSpPr>
          <p:cNvPr id="3" name="Marcador de contenido 2"/>
          <p:cNvSpPr>
            <a:spLocks noGrp="1"/>
          </p:cNvSpPr>
          <p:nvPr>
            <p:ph idx="1"/>
          </p:nvPr>
        </p:nvSpPr>
        <p:spPr/>
        <p:txBody>
          <a:bodyPr/>
          <a:lstStyle/>
          <a:p>
            <a:r>
              <a:rPr lang="es-ES" dirty="0" smtClean="0"/>
              <a:t>Programa de actuación del Ministerio de Economía y Competitividad - Secretaría de Estado de </a:t>
            </a:r>
            <a:r>
              <a:rPr lang="es-ES" dirty="0" err="1" smtClean="0"/>
              <a:t>I+D+i</a:t>
            </a:r>
            <a:endParaRPr lang="es-ES" dirty="0" smtClean="0"/>
          </a:p>
          <a:p>
            <a:r>
              <a:rPr lang="es-ES" dirty="0" smtClean="0"/>
              <a:t>Actividad para la creación y desarrollo de redes de </a:t>
            </a:r>
            <a:r>
              <a:rPr lang="es-ES" b="1" dirty="0" smtClean="0"/>
              <a:t>grupos de investigación</a:t>
            </a:r>
          </a:p>
          <a:p>
            <a:pPr lvl="1"/>
            <a:r>
              <a:rPr lang="es-ES" dirty="0" smtClean="0"/>
              <a:t>Mejorar los resultados de investigación obtenidos en proyectos del Plan Nacional</a:t>
            </a:r>
          </a:p>
          <a:p>
            <a:pPr lvl="1"/>
            <a:r>
              <a:rPr lang="es-ES" dirty="0" smtClean="0"/>
              <a:t>Establecer sinergias entre grupos de investigación</a:t>
            </a:r>
          </a:p>
          <a:p>
            <a:pPr lvl="1"/>
            <a:r>
              <a:rPr lang="es-ES" dirty="0" smtClean="0"/>
              <a:t>Optimizar resultados y recursos</a:t>
            </a:r>
          </a:p>
          <a:p>
            <a:pPr lvl="1"/>
            <a:endParaRPr lang="es-ES" dirty="0"/>
          </a:p>
        </p:txBody>
      </p:sp>
    </p:spTree>
    <p:extLst>
      <p:ext uri="{BB962C8B-B14F-4D97-AF65-F5344CB8AC3E}">
        <p14:creationId xmlns:p14="http://schemas.microsoft.com/office/powerpoint/2010/main" val="350994081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Varias extensiones de CKAN</a:t>
            </a:r>
            <a:endParaRPr lang="es-ES" dirty="0"/>
          </a:p>
        </p:txBody>
      </p:sp>
      <p:pic>
        <p:nvPicPr>
          <p:cNvPr id="5" name="Marcador de contenido 4"/>
          <p:cNvPicPr>
            <a:picLocks noGrp="1" noChangeAspect="1"/>
          </p:cNvPicPr>
          <p:nvPr>
            <p:ph idx="1"/>
          </p:nvPr>
        </p:nvPicPr>
        <p:blipFill rotWithShape="1">
          <a:blip r:embed="rId2"/>
          <a:srcRect l="1575" r="67677"/>
          <a:stretch/>
        </p:blipFill>
        <p:spPr>
          <a:xfrm>
            <a:off x="2913026" y="1123877"/>
            <a:ext cx="3650979" cy="6308146"/>
          </a:xfrm>
        </p:spPr>
      </p:pic>
    </p:spTree>
    <p:extLst>
      <p:ext uri="{BB962C8B-B14F-4D97-AF65-F5344CB8AC3E}">
        <p14:creationId xmlns:p14="http://schemas.microsoft.com/office/powerpoint/2010/main" val="309517636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Open Data </a:t>
            </a:r>
            <a:r>
              <a:rPr lang="es-ES" dirty="0" err="1" smtClean="0"/>
              <a:t>Stack</a:t>
            </a:r>
            <a:r>
              <a:rPr lang="es-ES" dirty="0" smtClean="0"/>
              <a:t> (</a:t>
            </a:r>
            <a:r>
              <a:rPr lang="es-ES" dirty="0" err="1" smtClean="0"/>
              <a:t>MORELab</a:t>
            </a:r>
            <a:r>
              <a:rPr lang="es-ES" dirty="0" smtClean="0"/>
              <a:t>-UD)</a:t>
            </a:r>
            <a:endParaRPr lang="es-ES" dirty="0"/>
          </a:p>
        </p:txBody>
      </p:sp>
      <p:sp>
        <p:nvSpPr>
          <p:cNvPr id="3" name="Marcador de contenido 2"/>
          <p:cNvSpPr>
            <a:spLocks noGrp="1"/>
          </p:cNvSpPr>
          <p:nvPr>
            <p:ph idx="1"/>
          </p:nvPr>
        </p:nvSpPr>
        <p:spPr/>
        <p:txBody>
          <a:bodyPr>
            <a:normAutofit/>
          </a:bodyPr>
          <a:lstStyle/>
          <a:p>
            <a:r>
              <a:rPr lang="es-ES" sz="2000" dirty="0" smtClean="0"/>
              <a:t>Combina </a:t>
            </a:r>
            <a:r>
              <a:rPr lang="es-ES" sz="2000" dirty="0"/>
              <a:t>Open Data + Open </a:t>
            </a:r>
            <a:r>
              <a:rPr lang="es-ES" sz="2000" dirty="0" err="1"/>
              <a:t>Services</a:t>
            </a:r>
            <a:r>
              <a:rPr lang="es-ES" sz="2000" dirty="0"/>
              <a:t> + Open </a:t>
            </a:r>
            <a:r>
              <a:rPr lang="es-ES" sz="2000" dirty="0" err="1"/>
              <a:t>Innovation</a:t>
            </a:r>
            <a:endParaRPr lang="es-ES" sz="2000" dirty="0"/>
          </a:p>
          <a:p>
            <a:pPr lvl="1"/>
            <a:r>
              <a:rPr lang="es-ES" sz="1800" dirty="0" smtClean="0"/>
              <a:t>Adaptaci</a:t>
            </a:r>
            <a:r>
              <a:rPr lang="es-ES" sz="1800" dirty="0" smtClean="0"/>
              <a:t>ón de</a:t>
            </a:r>
            <a:r>
              <a:rPr lang="es-ES" sz="1800" dirty="0" smtClean="0"/>
              <a:t> </a:t>
            </a:r>
            <a:r>
              <a:rPr lang="es-ES" sz="1800" dirty="0"/>
              <a:t>CKAN </a:t>
            </a:r>
            <a:r>
              <a:rPr lang="es-ES" sz="1800" dirty="0" smtClean="0"/>
              <a:t>2.4</a:t>
            </a:r>
            <a:endParaRPr lang="es-ES" sz="1800" dirty="0"/>
          </a:p>
          <a:p>
            <a:pPr lvl="2"/>
            <a:r>
              <a:rPr lang="es-ES" sz="1600" dirty="0" err="1" smtClean="0"/>
              <a:t>Datasets</a:t>
            </a:r>
            <a:r>
              <a:rPr lang="es-ES" sz="1600" dirty="0" smtClean="0"/>
              <a:t> </a:t>
            </a:r>
            <a:r>
              <a:rPr lang="es-ES" sz="1600" dirty="0"/>
              <a:t>heterogéneos, provenientes de diferentes fuentes</a:t>
            </a:r>
            <a:r>
              <a:rPr lang="es-ES" sz="1600" dirty="0" smtClean="0"/>
              <a:t>.</a:t>
            </a:r>
          </a:p>
          <a:p>
            <a:pPr lvl="3"/>
            <a:r>
              <a:rPr lang="es-ES" sz="1600" dirty="0" smtClean="0"/>
              <a:t>Open </a:t>
            </a:r>
            <a:r>
              <a:rPr lang="es-ES" sz="1600" dirty="0"/>
              <a:t>Data, datos de redes sociales, etc.</a:t>
            </a:r>
          </a:p>
          <a:p>
            <a:pPr lvl="2"/>
            <a:r>
              <a:rPr lang="es-ES" sz="1600" dirty="0" smtClean="0"/>
              <a:t>Varios </a:t>
            </a:r>
            <a:r>
              <a:rPr lang="es-ES" sz="1600" dirty="0"/>
              <a:t>Data </a:t>
            </a:r>
            <a:r>
              <a:rPr lang="es-ES" sz="1600" dirty="0" err="1"/>
              <a:t>Harvesters</a:t>
            </a:r>
            <a:r>
              <a:rPr lang="es-ES" sz="1600" dirty="0"/>
              <a:t> y </a:t>
            </a:r>
            <a:r>
              <a:rPr lang="es-ES" sz="1600" dirty="0" err="1"/>
              <a:t>Verifiers</a:t>
            </a:r>
            <a:r>
              <a:rPr lang="es-ES" sz="1600" dirty="0"/>
              <a:t> </a:t>
            </a:r>
          </a:p>
          <a:p>
            <a:pPr lvl="1"/>
            <a:r>
              <a:rPr lang="es-ES" sz="1800" dirty="0"/>
              <a:t>Integrando con </a:t>
            </a:r>
            <a:r>
              <a:rPr lang="es-ES" sz="1800" dirty="0" err="1" smtClean="0"/>
              <a:t>WeLive</a:t>
            </a:r>
            <a:r>
              <a:rPr lang="es-ES" sz="1800" dirty="0" smtClean="0"/>
              <a:t> </a:t>
            </a:r>
            <a:r>
              <a:rPr lang="es-ES" sz="1800" dirty="0" err="1" smtClean="0"/>
              <a:t>Marketplace</a:t>
            </a:r>
            <a:r>
              <a:rPr lang="es-ES" sz="1800" dirty="0" smtClean="0"/>
              <a:t> (</a:t>
            </a:r>
            <a:r>
              <a:rPr lang="es-ES" sz="1800" dirty="0" err="1" smtClean="0"/>
              <a:t>Linked</a:t>
            </a:r>
            <a:r>
              <a:rPr lang="es-ES" sz="1800" dirty="0" smtClean="0"/>
              <a:t> USDL)</a:t>
            </a:r>
            <a:endParaRPr lang="es-ES" sz="1800" dirty="0"/>
          </a:p>
          <a:p>
            <a:r>
              <a:rPr lang="es-ES" sz="2000" dirty="0" smtClean="0"/>
              <a:t>Software </a:t>
            </a:r>
            <a:r>
              <a:rPr lang="es-ES" sz="2000" dirty="0"/>
              <a:t>desarrollado:</a:t>
            </a:r>
          </a:p>
          <a:p>
            <a:pPr lvl="1"/>
            <a:r>
              <a:rPr lang="es-ES" sz="1800" dirty="0" smtClean="0">
                <a:hlinkClick r:id="rId2"/>
              </a:rPr>
              <a:t>http</a:t>
            </a:r>
            <a:r>
              <a:rPr lang="es-ES" sz="1800" dirty="0">
                <a:hlinkClick r:id="rId2"/>
              </a:rPr>
              <a:t>://apps.morelab.deusto.es/ods</a:t>
            </a:r>
            <a:r>
              <a:rPr lang="es-ES" sz="1800" dirty="0" smtClean="0">
                <a:hlinkClick r:id="rId2"/>
              </a:rPr>
              <a:t>/</a:t>
            </a:r>
            <a:endParaRPr lang="es-ES" sz="1800" dirty="0" smtClean="0"/>
          </a:p>
          <a:p>
            <a:pPr lvl="2"/>
            <a:r>
              <a:rPr lang="es-ES" sz="1800" dirty="0" smtClean="0"/>
              <a:t>Extensiones p</a:t>
            </a:r>
            <a:r>
              <a:rPr lang="es-ES" sz="1800" dirty="0" smtClean="0"/>
              <a:t>úblicas en dos años</a:t>
            </a:r>
            <a:endParaRPr lang="es-ES" sz="1800" dirty="0"/>
          </a:p>
          <a:p>
            <a:pPr lvl="2"/>
            <a:r>
              <a:rPr lang="es-ES" sz="1800" dirty="0" err="1"/>
              <a:t>APIs</a:t>
            </a:r>
            <a:r>
              <a:rPr lang="es-ES" sz="1800" dirty="0"/>
              <a:t> del proyecto disponibles en: </a:t>
            </a:r>
            <a:r>
              <a:rPr lang="es-ES" sz="1800" dirty="0">
                <a:hlinkClick r:id="rId3"/>
              </a:rPr>
              <a:t>https://dev.welive.eu/dev/swagger</a:t>
            </a:r>
            <a:r>
              <a:rPr lang="es-ES" sz="1800" dirty="0"/>
              <a:t> </a:t>
            </a:r>
          </a:p>
          <a:p>
            <a:endParaRPr lang="es-ES" sz="2000" dirty="0"/>
          </a:p>
        </p:txBody>
      </p:sp>
      <p:pic>
        <p:nvPicPr>
          <p:cNvPr id="4" name="6 Imagen"/>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7645" y="5521645"/>
            <a:ext cx="1336355" cy="1336355"/>
          </a:xfrm>
          <a:prstGeom prst="rect">
            <a:avLst/>
          </a:prstGeom>
        </p:spPr>
      </p:pic>
    </p:spTree>
    <p:extLst>
      <p:ext uri="{BB962C8B-B14F-4D97-AF65-F5344CB8AC3E}">
        <p14:creationId xmlns:p14="http://schemas.microsoft.com/office/powerpoint/2010/main" val="124926904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APIs</a:t>
            </a:r>
            <a:r>
              <a:rPr lang="es-ES" dirty="0" smtClean="0"/>
              <a:t> de datos abiertos</a:t>
            </a:r>
            <a:endParaRPr lang="es-ES" dirty="0"/>
          </a:p>
        </p:txBody>
      </p:sp>
      <p:sp>
        <p:nvSpPr>
          <p:cNvPr id="3" name="Marcador de contenido 2"/>
          <p:cNvSpPr>
            <a:spLocks noGrp="1"/>
          </p:cNvSpPr>
          <p:nvPr>
            <p:ph idx="1"/>
          </p:nvPr>
        </p:nvSpPr>
        <p:spPr/>
        <p:txBody>
          <a:bodyPr/>
          <a:lstStyle/>
          <a:p>
            <a:r>
              <a:rPr lang="es-ES" dirty="0" smtClean="0"/>
              <a:t>Zaragoza (colaboraci</a:t>
            </a:r>
            <a:r>
              <a:rPr lang="es-ES" dirty="0" smtClean="0"/>
              <a:t>ón de OEG-UPM)</a:t>
            </a:r>
          </a:p>
          <a:p>
            <a:pPr lvl="1"/>
            <a:r>
              <a:rPr lang="es-ES" dirty="0" smtClean="0">
                <a:hlinkClick r:id="rId2"/>
              </a:rPr>
              <a:t>http://www.zaragoza.es/docs-api/</a:t>
            </a:r>
            <a:r>
              <a:rPr lang="es-ES" dirty="0" smtClean="0"/>
              <a:t> </a:t>
            </a:r>
            <a:endParaRPr lang="es-ES" dirty="0" smtClean="0"/>
          </a:p>
          <a:p>
            <a:r>
              <a:rPr lang="es-ES" dirty="0" smtClean="0"/>
              <a:t>IES </a:t>
            </a:r>
            <a:r>
              <a:rPr lang="es-ES" dirty="0" err="1" smtClean="0"/>
              <a:t>Cities</a:t>
            </a:r>
            <a:r>
              <a:rPr lang="es-ES" dirty="0" smtClean="0"/>
              <a:t> (</a:t>
            </a:r>
            <a:r>
              <a:rPr lang="es-ES" dirty="0" err="1" smtClean="0"/>
              <a:t>MORELab</a:t>
            </a:r>
            <a:r>
              <a:rPr lang="es-ES" dirty="0" smtClean="0"/>
              <a:t>-UD)</a:t>
            </a:r>
            <a:endParaRPr lang="es-ES" dirty="0" smtClean="0"/>
          </a:p>
          <a:p>
            <a:pPr lvl="1"/>
            <a:r>
              <a:rPr lang="es-ES" dirty="0" smtClean="0">
                <a:hlinkClick r:id="rId3"/>
              </a:rPr>
              <a:t>https</a:t>
            </a:r>
            <a:r>
              <a:rPr lang="es-ES" dirty="0">
                <a:hlinkClick r:id="rId3"/>
              </a:rPr>
              <a:t>://iescities.com/IESCities/swagger</a:t>
            </a:r>
            <a:r>
              <a:rPr lang="es-ES" dirty="0" smtClean="0">
                <a:hlinkClick r:id="rId3"/>
              </a:rPr>
              <a:t>/</a:t>
            </a:r>
            <a:endParaRPr lang="es-ES" dirty="0" smtClean="0"/>
          </a:p>
          <a:p>
            <a:r>
              <a:rPr lang="es-ES" dirty="0" err="1" smtClean="0"/>
              <a:t>WeLive</a:t>
            </a:r>
            <a:r>
              <a:rPr lang="es-ES" dirty="0" smtClean="0"/>
              <a:t> (</a:t>
            </a:r>
            <a:r>
              <a:rPr lang="es-ES" dirty="0" err="1" smtClean="0"/>
              <a:t>MORELab</a:t>
            </a:r>
            <a:r>
              <a:rPr lang="es-ES" dirty="0" smtClean="0"/>
              <a:t>-UD)</a:t>
            </a:r>
          </a:p>
          <a:p>
            <a:pPr lvl="1"/>
            <a:r>
              <a:rPr lang="es-ES" dirty="0">
                <a:hlinkClick r:id="rId4"/>
              </a:rPr>
              <a:t>https://dev.welive.eu/dev/swagger</a:t>
            </a:r>
            <a:r>
              <a:rPr lang="es-ES" dirty="0"/>
              <a:t> </a:t>
            </a:r>
            <a:r>
              <a:rPr lang="es-ES" dirty="0" smtClean="0"/>
              <a:t> </a:t>
            </a:r>
            <a:endParaRPr lang="es-ES" dirty="0"/>
          </a:p>
        </p:txBody>
      </p:sp>
    </p:spTree>
    <p:extLst>
      <p:ext uri="{BB962C8B-B14F-4D97-AF65-F5344CB8AC3E}">
        <p14:creationId xmlns:p14="http://schemas.microsoft.com/office/powerpoint/2010/main" val="187877149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smtClean="0"/>
              <a:t>Bristol’s </a:t>
            </a:r>
            <a:r>
              <a:rPr lang="en-GB" dirty="0" err="1" smtClean="0"/>
              <a:t>Democratree</a:t>
            </a:r>
            <a:r>
              <a:rPr lang="en-GB" dirty="0" smtClean="0"/>
              <a:t> App</a:t>
            </a:r>
            <a:endParaRPr lang="en-GB" dirty="0"/>
          </a:p>
        </p:txBody>
      </p:sp>
      <p:pic>
        <p:nvPicPr>
          <p:cNvPr id="7"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1700808"/>
            <a:ext cx="8737144" cy="3800000"/>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5981"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426134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Portales para otras entidades</a:t>
            </a:r>
            <a:endParaRPr lang="es-ES" dirty="0"/>
          </a:p>
        </p:txBody>
      </p:sp>
      <p:sp>
        <p:nvSpPr>
          <p:cNvPr id="3" name="Marcador de contenido 2"/>
          <p:cNvSpPr>
            <a:spLocks noGrp="1"/>
          </p:cNvSpPr>
          <p:nvPr>
            <p:ph idx="1"/>
          </p:nvPr>
        </p:nvSpPr>
        <p:spPr/>
        <p:txBody>
          <a:bodyPr/>
          <a:lstStyle/>
          <a:p>
            <a:r>
              <a:rPr lang="es-ES" dirty="0" smtClean="0"/>
              <a:t>OTALEX - CNIG</a:t>
            </a:r>
            <a:endParaRPr lang="es-ES" dirty="0"/>
          </a:p>
        </p:txBody>
      </p:sp>
      <p:pic>
        <p:nvPicPr>
          <p:cNvPr id="4" name="Imagen 3"/>
          <p:cNvPicPr>
            <a:picLocks noChangeAspect="1"/>
          </p:cNvPicPr>
          <p:nvPr/>
        </p:nvPicPr>
        <p:blipFill>
          <a:blip r:embed="rId2"/>
          <a:stretch>
            <a:fillRect/>
          </a:stretch>
        </p:blipFill>
        <p:spPr>
          <a:xfrm>
            <a:off x="608107" y="1945424"/>
            <a:ext cx="7190001" cy="4855104"/>
          </a:xfrm>
          <a:prstGeom prst="rect">
            <a:avLst/>
          </a:prstGeom>
        </p:spPr>
      </p:pic>
    </p:spTree>
    <p:extLst>
      <p:ext uri="{BB962C8B-B14F-4D97-AF65-F5344CB8AC3E}">
        <p14:creationId xmlns:p14="http://schemas.microsoft.com/office/powerpoint/2010/main" val="93448336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err="1" smtClean="0"/>
              <a:t>Linked</a:t>
            </a:r>
            <a:r>
              <a:rPr lang="es-ES" dirty="0" smtClean="0"/>
              <a:t> Data y vocabularios</a:t>
            </a:r>
            <a:endParaRPr lang="es-ES" dirty="0"/>
          </a:p>
        </p:txBody>
      </p:sp>
      <p:sp>
        <p:nvSpPr>
          <p:cNvPr id="5" name="Marcador de texto 4"/>
          <p:cNvSpPr>
            <a:spLocks noGrp="1"/>
          </p:cNvSpPr>
          <p:nvPr>
            <p:ph type="body" idx="1"/>
          </p:nvPr>
        </p:nvSpPr>
        <p:spPr/>
        <p:txBody>
          <a:bodyPr>
            <a:normAutofit fontScale="62500" lnSpcReduction="20000"/>
          </a:bodyPr>
          <a:lstStyle/>
          <a:p>
            <a:pPr lvl="0"/>
            <a:r>
              <a:rPr lang="es-ES" sz="2000" dirty="0" err="1"/>
              <a:t>Quercus-UEx</a:t>
            </a:r>
            <a:endParaRPr lang="es-ES" sz="2000" dirty="0"/>
          </a:p>
          <a:p>
            <a:pPr lvl="0"/>
            <a:r>
              <a:rPr lang="es-ES" sz="2000" dirty="0"/>
              <a:t>OEG-UPM</a:t>
            </a:r>
          </a:p>
          <a:p>
            <a:pPr lvl="0"/>
            <a:r>
              <a:rPr lang="es-ES" sz="2000" dirty="0"/>
              <a:t>KHAOS-UM</a:t>
            </a:r>
          </a:p>
          <a:p>
            <a:pPr lvl="0"/>
            <a:r>
              <a:rPr lang="es-ES" sz="2000" dirty="0" err="1"/>
              <a:t>MORELab</a:t>
            </a:r>
            <a:r>
              <a:rPr lang="es-ES" sz="2000" dirty="0"/>
              <a:t>-UD</a:t>
            </a:r>
          </a:p>
          <a:p>
            <a:pPr lvl="0"/>
            <a:r>
              <a:rPr lang="es-ES" sz="2000" dirty="0"/>
              <a:t>ARC-</a:t>
            </a:r>
            <a:r>
              <a:rPr lang="es-ES" sz="2000" dirty="0" err="1"/>
              <a:t>LaSalle</a:t>
            </a:r>
            <a:endParaRPr lang="es-ES" sz="2000" dirty="0"/>
          </a:p>
          <a:p>
            <a:pPr lvl="0"/>
            <a:r>
              <a:rPr lang="es-ES" sz="2000" dirty="0"/>
              <a:t>GRIHO-</a:t>
            </a:r>
            <a:r>
              <a:rPr lang="es-ES" sz="2000" dirty="0" err="1"/>
              <a:t>UdL</a:t>
            </a:r>
            <a:endParaRPr lang="es-ES" sz="2000" dirty="0"/>
          </a:p>
          <a:p>
            <a:pPr lvl="0"/>
            <a:r>
              <a:rPr lang="es-ES" sz="2000" dirty="0"/>
              <a:t>IAAA-UNIZ</a:t>
            </a:r>
            <a:endParaRPr lang="es-ES" sz="2000" dirty="0"/>
          </a:p>
        </p:txBody>
      </p:sp>
    </p:spTree>
    <p:extLst>
      <p:ext uri="{BB962C8B-B14F-4D97-AF65-F5344CB8AC3E}">
        <p14:creationId xmlns:p14="http://schemas.microsoft.com/office/powerpoint/2010/main" val="30628920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Registros de ontologías</a:t>
            </a:r>
            <a:endParaRPr lang="es-ES_tradnl" dirty="0"/>
          </a:p>
        </p:txBody>
      </p:sp>
      <p:sp>
        <p:nvSpPr>
          <p:cNvPr id="3" name="Marcador de contenido 2"/>
          <p:cNvSpPr>
            <a:spLocks noGrp="1"/>
          </p:cNvSpPr>
          <p:nvPr>
            <p:ph idx="1"/>
          </p:nvPr>
        </p:nvSpPr>
        <p:spPr/>
        <p:txBody>
          <a:bodyPr/>
          <a:lstStyle/>
          <a:p>
            <a:endParaRPr lang="es-ES"/>
          </a:p>
        </p:txBody>
      </p:sp>
      <p:sp>
        <p:nvSpPr>
          <p:cNvPr id="4" name="Marcador de número de diapositiva 3"/>
          <p:cNvSpPr>
            <a:spLocks noGrp="1"/>
          </p:cNvSpPr>
          <p:nvPr>
            <p:ph type="sldNum" sz="quarter" idx="12"/>
          </p:nvPr>
        </p:nvSpPr>
        <p:spPr/>
        <p:txBody>
          <a:bodyPr/>
          <a:lstStyle/>
          <a:p>
            <a:pPr>
              <a:defRPr/>
            </a:pPr>
            <a:fld id="{B289D8F3-38B4-4564-BA62-B82DC79A3C15}" type="slidenum">
              <a:rPr lang="es-ES_tradnl" smtClean="0"/>
              <a:pPr>
                <a:defRPr/>
              </a:pPr>
              <a:t>36</a:t>
            </a:fld>
            <a:endParaRPr lang="es-ES_tradnl"/>
          </a:p>
        </p:txBody>
      </p:sp>
      <p:pic>
        <p:nvPicPr>
          <p:cNvPr id="8" name="Imagen 7"/>
          <p:cNvPicPr>
            <a:picLocks noChangeAspect="1"/>
          </p:cNvPicPr>
          <p:nvPr/>
        </p:nvPicPr>
        <p:blipFill rotWithShape="1">
          <a:blip r:embed="rId2"/>
          <a:srcRect b="5524"/>
          <a:stretch/>
        </p:blipFill>
        <p:spPr>
          <a:xfrm>
            <a:off x="48199" y="1557030"/>
            <a:ext cx="4463997" cy="2796442"/>
          </a:xfrm>
          <a:prstGeom prst="rect">
            <a:avLst/>
          </a:prstGeom>
          <a:noFill/>
          <a:ln w="19050" cmpd="sng">
            <a:solidFill>
              <a:srgbClr val="E3222A"/>
            </a:solidFill>
            <a:prstDash val="solid"/>
            <a:headEnd type="none" w="med" len="med"/>
            <a:tailEnd type="none" w="med" len="med"/>
          </a:ln>
        </p:spPr>
      </p:pic>
      <p:pic>
        <p:nvPicPr>
          <p:cNvPr id="7" name="Imagen 6"/>
          <p:cNvPicPr>
            <a:picLocks noChangeAspect="1"/>
          </p:cNvPicPr>
          <p:nvPr/>
        </p:nvPicPr>
        <p:blipFill rotWithShape="1">
          <a:blip r:embed="rId3"/>
          <a:srcRect l="3473" r="3750"/>
          <a:stretch/>
        </p:blipFill>
        <p:spPr>
          <a:xfrm>
            <a:off x="4644500" y="1557029"/>
            <a:ext cx="4463997" cy="2793552"/>
          </a:xfrm>
          <a:prstGeom prst="rect">
            <a:avLst/>
          </a:prstGeom>
          <a:noFill/>
          <a:ln w="19050" cmpd="sng">
            <a:solidFill>
              <a:srgbClr val="1F5FC7"/>
            </a:solidFill>
            <a:prstDash val="solid"/>
            <a:headEnd type="none" w="med" len="med"/>
            <a:tailEnd type="none" w="med" len="med"/>
          </a:ln>
        </p:spPr>
      </p:pic>
      <p:sp>
        <p:nvSpPr>
          <p:cNvPr id="11" name="CuadroTexto 10"/>
          <p:cNvSpPr txBox="1"/>
          <p:nvPr/>
        </p:nvSpPr>
        <p:spPr>
          <a:xfrm>
            <a:off x="9791701" y="4950371"/>
            <a:ext cx="184666" cy="338554"/>
          </a:xfrm>
          <a:prstGeom prst="rect">
            <a:avLst/>
          </a:prstGeom>
          <a:noFill/>
        </p:spPr>
        <p:txBody>
          <a:bodyPr wrap="none" rtlCol="0">
            <a:spAutoFit/>
          </a:bodyPr>
          <a:lstStyle/>
          <a:p>
            <a:endParaRPr lang="es-ES_tradnl"/>
          </a:p>
        </p:txBody>
      </p:sp>
      <p:cxnSp>
        <p:nvCxnSpPr>
          <p:cNvPr id="16" name="Conector recto de flecha 15"/>
          <p:cNvCxnSpPr>
            <a:stCxn id="7" idx="2"/>
            <a:endCxn id="17" idx="0"/>
          </p:cNvCxnSpPr>
          <p:nvPr/>
        </p:nvCxnSpPr>
        <p:spPr bwMode="auto">
          <a:xfrm flipH="1">
            <a:off x="6876498" y="4350581"/>
            <a:ext cx="1" cy="549362"/>
          </a:xfrm>
          <a:prstGeom prst="straightConnector1">
            <a:avLst/>
          </a:prstGeom>
          <a:solidFill>
            <a:schemeClr val="bg1"/>
          </a:solidFill>
          <a:ln w="19050" cmpd="sng">
            <a:solidFill>
              <a:srgbClr val="1F5FC7"/>
            </a:solidFill>
            <a:prstDash val="sysDash"/>
            <a:headEnd type="none"/>
            <a:tailEnd type="arrow"/>
          </a:ln>
          <a:effectLst/>
        </p:spPr>
        <p:style>
          <a:lnRef idx="2">
            <a:schemeClr val="accent4"/>
          </a:lnRef>
          <a:fillRef idx="0">
            <a:schemeClr val="accent4"/>
          </a:fillRef>
          <a:effectRef idx="1">
            <a:schemeClr val="accent4"/>
          </a:effectRef>
          <a:fontRef idx="minor">
            <a:schemeClr val="tx1"/>
          </a:fontRef>
        </p:style>
      </p:cxnSp>
      <p:sp>
        <p:nvSpPr>
          <p:cNvPr id="17" name="Rectángulo redondeado 16"/>
          <p:cNvSpPr/>
          <p:nvPr/>
        </p:nvSpPr>
        <p:spPr bwMode="auto">
          <a:xfrm>
            <a:off x="4716498" y="4899943"/>
            <a:ext cx="4320000" cy="1211937"/>
          </a:xfrm>
          <a:prstGeom prst="roundRect">
            <a:avLst>
              <a:gd name="adj" fmla="val 2424"/>
            </a:avLst>
          </a:prstGeom>
          <a:noFill/>
          <a:ln w="19050" cmpd="sng">
            <a:solidFill>
              <a:srgbClr val="1F5FC7"/>
            </a:solidFill>
            <a:prstDash val="sysDash"/>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spAutoFit/>
          </a:bodyPr>
          <a:lstStyle/>
          <a:p>
            <a:r>
              <a:rPr lang="es-ES_tradnl" sz="1800" dirty="0" smtClean="0">
                <a:solidFill>
                  <a:srgbClr val="404040"/>
                </a:solidFill>
                <a:latin typeface="Arial" pitchFamily="34" charset="0"/>
                <a:hlinkClick r:id="rId4"/>
              </a:rPr>
              <a:t>http://vocab.linkeddata.es/</a:t>
            </a:r>
            <a:endParaRPr lang="es-ES_tradnl" sz="1800" dirty="0" smtClean="0">
              <a:solidFill>
                <a:srgbClr val="404040"/>
              </a:solidFill>
              <a:latin typeface="Arial" pitchFamily="34" charset="0"/>
            </a:endParaRPr>
          </a:p>
          <a:p>
            <a:endParaRPr lang="es-ES_tradnl" sz="1800" dirty="0" smtClean="0">
              <a:solidFill>
                <a:srgbClr val="404040"/>
              </a:solidFill>
              <a:latin typeface="Arial" pitchFamily="34" charset="0"/>
            </a:endParaRPr>
          </a:p>
          <a:p>
            <a:r>
              <a:rPr lang="es-ES_tradnl" sz="1800" dirty="0" smtClean="0">
                <a:solidFill>
                  <a:srgbClr val="404040"/>
                </a:solidFill>
                <a:latin typeface="Arial" pitchFamily="34" charset="0"/>
              </a:rPr>
              <a:t>Vocabularios desarrollados por miembros del OEG</a:t>
            </a:r>
            <a:endParaRPr lang="es-ES_tradnl" sz="1800" dirty="0">
              <a:solidFill>
                <a:srgbClr val="404040"/>
              </a:solidFill>
              <a:latin typeface="Arial" pitchFamily="34" charset="0"/>
            </a:endParaRPr>
          </a:p>
        </p:txBody>
      </p:sp>
      <p:cxnSp>
        <p:nvCxnSpPr>
          <p:cNvPr id="30" name="Conector recto de flecha 29"/>
          <p:cNvCxnSpPr>
            <a:stCxn id="8" idx="2"/>
            <a:endCxn id="31" idx="0"/>
          </p:cNvCxnSpPr>
          <p:nvPr/>
        </p:nvCxnSpPr>
        <p:spPr bwMode="auto">
          <a:xfrm flipH="1">
            <a:off x="2280197" y="4353472"/>
            <a:ext cx="1" cy="618479"/>
          </a:xfrm>
          <a:prstGeom prst="straightConnector1">
            <a:avLst/>
          </a:prstGeom>
          <a:solidFill>
            <a:schemeClr val="bg1"/>
          </a:solidFill>
          <a:ln w="19050" cmpd="sng">
            <a:solidFill>
              <a:srgbClr val="E3222A"/>
            </a:solidFill>
            <a:prstDash val="sysDash"/>
            <a:headEnd type="none"/>
            <a:tailEnd type="arrow"/>
          </a:ln>
          <a:effectLst/>
        </p:spPr>
        <p:style>
          <a:lnRef idx="2">
            <a:schemeClr val="accent4"/>
          </a:lnRef>
          <a:fillRef idx="0">
            <a:schemeClr val="accent4"/>
          </a:fillRef>
          <a:effectRef idx="1">
            <a:schemeClr val="accent4"/>
          </a:effectRef>
          <a:fontRef idx="minor">
            <a:schemeClr val="tx1"/>
          </a:fontRef>
        </p:style>
      </p:cxnSp>
      <p:sp>
        <p:nvSpPr>
          <p:cNvPr id="31" name="Rectángulo redondeado 30"/>
          <p:cNvSpPr/>
          <p:nvPr/>
        </p:nvSpPr>
        <p:spPr bwMode="auto">
          <a:xfrm>
            <a:off x="120197" y="4971951"/>
            <a:ext cx="4320000" cy="1211937"/>
          </a:xfrm>
          <a:prstGeom prst="roundRect">
            <a:avLst>
              <a:gd name="adj" fmla="val 2424"/>
            </a:avLst>
          </a:prstGeom>
          <a:noFill/>
          <a:ln w="19050" cmpd="sng">
            <a:solidFill>
              <a:srgbClr val="E3222A"/>
            </a:solidFill>
            <a:prstDash val="sysDash"/>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spAutoFit/>
          </a:bodyPr>
          <a:lstStyle/>
          <a:p>
            <a:r>
              <a:rPr lang="es-ES_tradnl" sz="1800" dirty="0" smtClean="0">
                <a:solidFill>
                  <a:srgbClr val="404040"/>
                </a:solidFill>
                <a:latin typeface="Arial" pitchFamily="34" charset="0"/>
                <a:hlinkClick r:id="rId5"/>
              </a:rPr>
              <a:t>http://smartcity.linkeddata.es/</a:t>
            </a:r>
            <a:endParaRPr lang="es-ES_tradnl" sz="1800" dirty="0" smtClean="0">
              <a:solidFill>
                <a:srgbClr val="404040"/>
              </a:solidFill>
              <a:latin typeface="Arial" pitchFamily="34" charset="0"/>
            </a:endParaRPr>
          </a:p>
          <a:p>
            <a:endParaRPr lang="es-ES_tradnl" sz="1800" dirty="0" smtClean="0">
              <a:solidFill>
                <a:srgbClr val="404040"/>
              </a:solidFill>
              <a:latin typeface="Arial" pitchFamily="34" charset="0"/>
            </a:endParaRPr>
          </a:p>
          <a:p>
            <a:r>
              <a:rPr lang="es-ES_tradnl" sz="1800" dirty="0" smtClean="0">
                <a:solidFill>
                  <a:srgbClr val="404040"/>
                </a:solidFill>
                <a:latin typeface="Arial" pitchFamily="34" charset="0"/>
              </a:rPr>
              <a:t>Vocabularios para ciudades inteligentes (y dominios relacionados)</a:t>
            </a:r>
            <a:endParaRPr lang="es-ES_tradnl" sz="1800" dirty="0">
              <a:solidFill>
                <a:srgbClr val="404040"/>
              </a:solidFill>
              <a:latin typeface="Arial" pitchFamily="34" charset="0"/>
            </a:endParaRPr>
          </a:p>
        </p:txBody>
      </p:sp>
      <p:pic>
        <p:nvPicPr>
          <p:cNvPr id="39" name="Imagen 38" descr="logo 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5" y="6196087"/>
            <a:ext cx="1224136" cy="422263"/>
          </a:xfrm>
          <a:prstGeom prst="rect">
            <a:avLst/>
          </a:prstGeom>
        </p:spPr>
      </p:pic>
    </p:spTree>
    <p:extLst>
      <p:ext uri="{BB962C8B-B14F-4D97-AF65-F5344CB8AC3E}">
        <p14:creationId xmlns:p14="http://schemas.microsoft.com/office/powerpoint/2010/main" val="4029930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GB" dirty="0" err="1" smtClean="0"/>
              <a:t>Algunas</a:t>
            </a:r>
            <a:r>
              <a:rPr lang="en-GB" dirty="0" smtClean="0"/>
              <a:t> </a:t>
            </a:r>
            <a:r>
              <a:rPr lang="en-GB" dirty="0" err="1" smtClean="0"/>
              <a:t>contribuciones</a:t>
            </a:r>
            <a:r>
              <a:rPr lang="en-GB" dirty="0" smtClean="0"/>
              <a:t> de </a:t>
            </a:r>
            <a:r>
              <a:rPr lang="en-GB" dirty="0" err="1" smtClean="0"/>
              <a:t>MORELab</a:t>
            </a:r>
            <a:endParaRPr lang="en-GB" dirty="0"/>
          </a:p>
        </p:txBody>
      </p:sp>
      <p:sp>
        <p:nvSpPr>
          <p:cNvPr id="3" name="2 Marcador de contenido"/>
          <p:cNvSpPr>
            <a:spLocks noGrp="1"/>
          </p:cNvSpPr>
          <p:nvPr>
            <p:ph idx="1"/>
          </p:nvPr>
        </p:nvSpPr>
        <p:spPr/>
        <p:txBody>
          <a:bodyPr>
            <a:normAutofit/>
          </a:bodyPr>
          <a:lstStyle/>
          <a:p>
            <a:r>
              <a:rPr lang="en-GB" sz="2000" dirty="0" smtClean="0"/>
              <a:t>Open source contributions:</a:t>
            </a:r>
          </a:p>
          <a:p>
            <a:pPr lvl="1"/>
            <a:r>
              <a:rPr lang="es-ES" sz="1800" dirty="0" err="1" smtClean="0"/>
              <a:t>labman_ud</a:t>
            </a:r>
            <a:r>
              <a:rPr lang="es-ES" sz="1800" dirty="0" smtClean="0"/>
              <a:t> </a:t>
            </a:r>
            <a:r>
              <a:rPr lang="es-ES" sz="1800" dirty="0" smtClean="0"/>
              <a:t>research group </a:t>
            </a:r>
            <a:r>
              <a:rPr lang="es-ES" sz="1800" dirty="0" err="1" smtClean="0"/>
              <a:t>management</a:t>
            </a:r>
            <a:r>
              <a:rPr lang="es-ES" sz="1800" dirty="0" smtClean="0"/>
              <a:t> </a:t>
            </a:r>
            <a:r>
              <a:rPr lang="es-ES" sz="1800" dirty="0" err="1" smtClean="0"/>
              <a:t>system</a:t>
            </a:r>
            <a:r>
              <a:rPr lang="es-ES" sz="1800" dirty="0"/>
              <a:t> – </a:t>
            </a:r>
            <a:r>
              <a:rPr lang="es-ES" sz="1800" dirty="0">
                <a:hlinkClick r:id="rId3"/>
              </a:rPr>
              <a:t>https://</a:t>
            </a:r>
            <a:r>
              <a:rPr lang="es-ES" sz="1800" dirty="0" smtClean="0">
                <a:hlinkClick r:id="rId3"/>
              </a:rPr>
              <a:t>github.com/OscarPDR/labman_ud</a:t>
            </a:r>
            <a:r>
              <a:rPr lang="es-ES" sz="1800" dirty="0" smtClean="0"/>
              <a:t> </a:t>
            </a:r>
          </a:p>
          <a:p>
            <a:r>
              <a:rPr lang="en-GB" sz="2400" dirty="0" smtClean="0"/>
              <a:t>Open dataset released in CKAN about </a:t>
            </a:r>
            <a:r>
              <a:rPr lang="en-GB" sz="2400" dirty="0" err="1" smtClean="0"/>
              <a:t>MORElab’s</a:t>
            </a:r>
            <a:r>
              <a:rPr lang="en-GB" sz="2400" dirty="0" smtClean="0"/>
              <a:t> people, projects and publications:</a:t>
            </a:r>
          </a:p>
          <a:p>
            <a:pPr lvl="1"/>
            <a:r>
              <a:rPr lang="en-GB" sz="2000" smtClean="0"/>
              <a:t>Our </a:t>
            </a:r>
            <a:r>
              <a:rPr lang="en-GB" sz="2000" dirty="0" smtClean="0"/>
              <a:t>datasets are scheduled to appear in next </a:t>
            </a:r>
            <a:r>
              <a:rPr lang="es-ES" sz="2000" dirty="0" smtClean="0">
                <a:hlinkClick r:id="rId4"/>
              </a:rPr>
              <a:t>http</a:t>
            </a:r>
            <a:r>
              <a:rPr lang="es-ES" sz="2000" dirty="0">
                <a:hlinkClick r:id="rId4"/>
              </a:rPr>
              <a:t>://lod-cloud.net/</a:t>
            </a:r>
            <a:endParaRPr lang="es-ES" sz="2000" dirty="0" smtClean="0"/>
          </a:p>
          <a:p>
            <a:endParaRPr lang="en-GB" sz="2000" dirty="0" smtClean="0"/>
          </a:p>
        </p:txBody>
      </p:sp>
    </p:spTree>
    <p:extLst>
      <p:ext uri="{BB962C8B-B14F-4D97-AF65-F5344CB8AC3E}">
        <p14:creationId xmlns:p14="http://schemas.microsoft.com/office/powerpoint/2010/main" val="183693059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smtClean="0"/>
              <a:t>Herramientas de desarrollo de ontologías</a:t>
            </a:r>
            <a:endParaRPr lang="es-ES" dirty="0"/>
          </a:p>
        </p:txBody>
      </p:sp>
      <p:sp>
        <p:nvSpPr>
          <p:cNvPr id="3" name="Marcador de contenido 2"/>
          <p:cNvSpPr>
            <a:spLocks noGrp="1"/>
          </p:cNvSpPr>
          <p:nvPr>
            <p:ph idx="1"/>
          </p:nvPr>
        </p:nvSpPr>
        <p:spPr/>
        <p:txBody>
          <a:bodyPr/>
          <a:lstStyle/>
          <a:p>
            <a:r>
              <a:rPr lang="es-ES" dirty="0" err="1" smtClean="0"/>
              <a:t>Ontoology</a:t>
            </a:r>
            <a:endParaRPr lang="es-ES" dirty="0" smtClean="0"/>
          </a:p>
          <a:p>
            <a:pPr lvl="1"/>
            <a:r>
              <a:rPr lang="es-ES" dirty="0" smtClean="0">
                <a:hlinkClick r:id="rId2"/>
              </a:rPr>
              <a:t>http://ontoology.linkeddata.es/</a:t>
            </a:r>
            <a:endParaRPr lang="es-ES" dirty="0" smtClean="0"/>
          </a:p>
          <a:p>
            <a:pPr lvl="1"/>
            <a:r>
              <a:rPr lang="es-ES" dirty="0">
                <a:hlinkClick r:id="rId3"/>
              </a:rPr>
              <a:t>https://github.com/OnToology/</a:t>
            </a:r>
            <a:r>
              <a:rPr lang="es-ES" dirty="0" smtClean="0">
                <a:hlinkClick r:id="rId3"/>
              </a:rPr>
              <a:t>OnToology</a:t>
            </a:r>
            <a:r>
              <a:rPr lang="es-ES" dirty="0" smtClean="0"/>
              <a:t> </a:t>
            </a:r>
          </a:p>
          <a:p>
            <a:r>
              <a:rPr lang="es-ES" dirty="0" smtClean="0"/>
              <a:t>WIDOCO</a:t>
            </a:r>
            <a:r>
              <a:rPr lang="es-ES" dirty="0"/>
              <a:t>: </a:t>
            </a:r>
            <a:r>
              <a:rPr lang="es-ES" dirty="0">
                <a:hlinkClick r:id="rId4"/>
              </a:rPr>
              <a:t>https://github.com/dgarijo/</a:t>
            </a:r>
            <a:r>
              <a:rPr lang="es-ES" dirty="0" smtClean="0">
                <a:hlinkClick r:id="rId4"/>
              </a:rPr>
              <a:t>Widoco</a:t>
            </a:r>
            <a:r>
              <a:rPr lang="es-ES" dirty="0" smtClean="0"/>
              <a:t> </a:t>
            </a:r>
          </a:p>
          <a:p>
            <a:r>
              <a:rPr lang="es-ES" dirty="0" err="1" smtClean="0"/>
              <a:t>Oops</a:t>
            </a:r>
            <a:r>
              <a:rPr lang="es-ES" dirty="0"/>
              <a:t>!: </a:t>
            </a:r>
            <a:r>
              <a:rPr lang="es-ES" u="sng" dirty="0">
                <a:hlinkClick r:id="rId5"/>
              </a:rPr>
              <a:t>http://oops.linkeddata.es</a:t>
            </a:r>
            <a:r>
              <a:rPr lang="es-ES" u="sng" dirty="0" smtClean="0">
                <a:hlinkClick r:id="rId5"/>
              </a:rPr>
              <a:t>/</a:t>
            </a:r>
            <a:endParaRPr lang="es-ES" u="sng" dirty="0" smtClean="0"/>
          </a:p>
          <a:p>
            <a:r>
              <a:rPr lang="es-ES" dirty="0" smtClean="0"/>
              <a:t>Ar2dtool</a:t>
            </a:r>
            <a:r>
              <a:rPr lang="es-ES" dirty="0"/>
              <a:t>: </a:t>
            </a:r>
            <a:r>
              <a:rPr lang="es-ES" dirty="0">
                <a:hlinkClick r:id="rId6"/>
              </a:rPr>
              <a:t>https://github.com/idafensp/</a:t>
            </a:r>
            <a:r>
              <a:rPr lang="es-ES" dirty="0" smtClean="0">
                <a:hlinkClick r:id="rId6"/>
              </a:rPr>
              <a:t>ar2dtool</a:t>
            </a:r>
            <a:r>
              <a:rPr lang="es-ES" dirty="0" smtClean="0"/>
              <a:t> </a:t>
            </a:r>
          </a:p>
        </p:txBody>
      </p:sp>
      <p:sp>
        <p:nvSpPr>
          <p:cNvPr id="4" name="Marcador de número de diapositiva 3"/>
          <p:cNvSpPr>
            <a:spLocks noGrp="1"/>
          </p:cNvSpPr>
          <p:nvPr>
            <p:ph type="sldNum" sz="quarter" idx="10"/>
          </p:nvPr>
        </p:nvSpPr>
        <p:spPr/>
        <p:txBody>
          <a:bodyPr/>
          <a:lstStyle/>
          <a:p>
            <a:fld id="{B2732E4C-06E3-CB46-BFE5-0B23781EFB7F}" type="slidenum">
              <a:rPr lang="es-ES" smtClean="0"/>
              <a:pPr/>
              <a:t>38</a:t>
            </a:fld>
            <a:endParaRPr lang="es-ES"/>
          </a:p>
        </p:txBody>
      </p:sp>
    </p:spTree>
    <p:extLst>
      <p:ext uri="{BB962C8B-B14F-4D97-AF65-F5344CB8AC3E}">
        <p14:creationId xmlns:p14="http://schemas.microsoft.com/office/powerpoint/2010/main" val="118702993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Visualizaci</a:t>
            </a:r>
            <a:r>
              <a:rPr lang="es-ES" dirty="0" smtClean="0"/>
              <a:t>ón de datos (GRIHO)</a:t>
            </a:r>
            <a:endParaRPr lang="es-ES" dirty="0"/>
          </a:p>
        </p:txBody>
      </p:sp>
      <p:pic>
        <p:nvPicPr>
          <p:cNvPr id="4" name="Marcador de contenido 3" descr="Captura de pantalla 2016-02-18 11.29.26.png"/>
          <p:cNvPicPr>
            <a:picLocks noGrp="1" noChangeAspect="1"/>
          </p:cNvPicPr>
          <p:nvPr>
            <p:ph idx="1"/>
          </p:nvPr>
        </p:nvPicPr>
        <p:blipFill>
          <a:blip r:embed="rId2">
            <a:extLst>
              <a:ext uri="{28A0092B-C50C-407E-A947-70E740481C1C}">
                <a14:useLocalDpi xmlns:a14="http://schemas.microsoft.com/office/drawing/2010/main" val="0"/>
              </a:ext>
            </a:extLst>
          </a:blip>
          <a:srcRect l="1138" r="1138"/>
          <a:stretch>
            <a:fillRect/>
          </a:stretch>
        </p:blipFill>
        <p:spPr/>
      </p:pic>
    </p:spTree>
    <p:extLst>
      <p:ext uri="{BB962C8B-B14F-4D97-AF65-F5344CB8AC3E}">
        <p14:creationId xmlns:p14="http://schemas.microsoft.com/office/powerpoint/2010/main" val="204989067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¿Qué objetivo tiene la red de Open Data y Smart </a:t>
            </a:r>
            <a:r>
              <a:rPr lang="es-ES" dirty="0" err="1" smtClean="0"/>
              <a:t>Cities</a:t>
            </a:r>
            <a:r>
              <a:rPr lang="es-ES" dirty="0" smtClean="0"/>
              <a:t>?</a:t>
            </a:r>
            <a:endParaRPr lang="es-ES" dirty="0"/>
          </a:p>
        </p:txBody>
      </p:sp>
      <p:sp>
        <p:nvSpPr>
          <p:cNvPr id="3" name="Marcador de contenido 2"/>
          <p:cNvSpPr>
            <a:spLocks noGrp="1"/>
          </p:cNvSpPr>
          <p:nvPr>
            <p:ph idx="1"/>
          </p:nvPr>
        </p:nvSpPr>
        <p:spPr/>
        <p:txBody>
          <a:bodyPr>
            <a:normAutofit/>
          </a:bodyPr>
          <a:lstStyle/>
          <a:p>
            <a:r>
              <a:rPr lang="es-ES" dirty="0" smtClean="0"/>
              <a:t>Generar un punto de referencia unificado de la comunidad científica española para las entidades públicas y privadas con interés en Open Data y Smart </a:t>
            </a:r>
            <a:r>
              <a:rPr lang="es-ES" dirty="0" err="1" smtClean="0"/>
              <a:t>Cities</a:t>
            </a:r>
            <a:endParaRPr lang="es-ES" dirty="0" smtClean="0"/>
          </a:p>
          <a:p>
            <a:pPr lvl="1"/>
            <a:r>
              <a:rPr lang="es-ES" dirty="0" smtClean="0"/>
              <a:t>Compartir conocimientos y facilitar la comunicación entre grupos</a:t>
            </a:r>
          </a:p>
          <a:p>
            <a:pPr lvl="2"/>
            <a:r>
              <a:rPr lang="es-ES" dirty="0" smtClean="0"/>
              <a:t>Reuniones generales</a:t>
            </a:r>
          </a:p>
          <a:p>
            <a:pPr lvl="2"/>
            <a:r>
              <a:rPr lang="es-ES" dirty="0" smtClean="0"/>
              <a:t>Reuniones informales (</a:t>
            </a:r>
            <a:r>
              <a:rPr lang="es-ES" dirty="0" err="1" smtClean="0"/>
              <a:t>meetups</a:t>
            </a:r>
            <a:r>
              <a:rPr lang="es-ES" dirty="0" smtClean="0"/>
              <a:t>)</a:t>
            </a:r>
          </a:p>
          <a:p>
            <a:pPr lvl="2"/>
            <a:r>
              <a:rPr lang="es-ES" dirty="0" smtClean="0"/>
              <a:t>Diseminación general </a:t>
            </a:r>
            <a:br>
              <a:rPr lang="es-ES" dirty="0" smtClean="0"/>
            </a:br>
            <a:r>
              <a:rPr lang="es-ES" dirty="0" smtClean="0"/>
              <a:t>(@</a:t>
            </a:r>
            <a:r>
              <a:rPr lang="es-ES" dirty="0" err="1" smtClean="0"/>
              <a:t>opencitydata_es</a:t>
            </a:r>
            <a:r>
              <a:rPr lang="es-ES" dirty="0" smtClean="0"/>
              <a:t>, </a:t>
            </a:r>
            <a:r>
              <a:rPr lang="es-ES" dirty="0" err="1" smtClean="0"/>
              <a:t>www.opencitydata.es</a:t>
            </a:r>
            <a:r>
              <a:rPr lang="es-ES" dirty="0" smtClean="0"/>
              <a:t>)</a:t>
            </a:r>
          </a:p>
          <a:p>
            <a:pPr lvl="1"/>
            <a:r>
              <a:rPr lang="es-ES" dirty="0" smtClean="0"/>
              <a:t>Compartir datos</a:t>
            </a:r>
            <a:r>
              <a:rPr lang="es-ES" dirty="0"/>
              <a:t> </a:t>
            </a:r>
            <a:r>
              <a:rPr lang="es-ES" dirty="0" smtClean="0"/>
              <a:t>y vocabularios</a:t>
            </a:r>
          </a:p>
          <a:p>
            <a:pPr lvl="2"/>
            <a:r>
              <a:rPr lang="es-ES" dirty="0" smtClean="0"/>
              <a:t>Repositorios públicos y abiertos (</a:t>
            </a:r>
            <a:r>
              <a:rPr lang="es-ES" dirty="0" err="1" smtClean="0"/>
              <a:t>GitHub</a:t>
            </a:r>
            <a:r>
              <a:rPr lang="es-ES" dirty="0" smtClean="0"/>
              <a:t>)</a:t>
            </a:r>
          </a:p>
          <a:p>
            <a:pPr lvl="1"/>
            <a:r>
              <a:rPr lang="es-ES" dirty="0" smtClean="0"/>
              <a:t>Compartir software</a:t>
            </a:r>
          </a:p>
          <a:p>
            <a:pPr lvl="1"/>
            <a:r>
              <a:rPr lang="es-ES" dirty="0" smtClean="0"/>
              <a:t>Continuar con el trabajo de la norma UNE 178301</a:t>
            </a:r>
          </a:p>
          <a:p>
            <a:pPr lvl="1"/>
            <a:endParaRPr lang="es-ES" dirty="0"/>
          </a:p>
        </p:txBody>
      </p:sp>
    </p:spTree>
    <p:extLst>
      <p:ext uri="{BB962C8B-B14F-4D97-AF65-F5344CB8AC3E}">
        <p14:creationId xmlns:p14="http://schemas.microsoft.com/office/powerpoint/2010/main" val="153404053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smtClean="0"/>
              <a:t>Map-on</a:t>
            </a:r>
            <a:endParaRPr lang="es-ES" dirty="0"/>
          </a:p>
        </p:txBody>
      </p:sp>
      <p:sp>
        <p:nvSpPr>
          <p:cNvPr id="6" name="Marcador de contenido 5"/>
          <p:cNvSpPr>
            <a:spLocks noGrp="1"/>
          </p:cNvSpPr>
          <p:nvPr>
            <p:ph idx="1"/>
          </p:nvPr>
        </p:nvSpPr>
        <p:spPr/>
        <p:txBody>
          <a:bodyPr/>
          <a:lstStyle/>
          <a:p>
            <a:endParaRPr lang="es-ES"/>
          </a:p>
        </p:txBody>
      </p:sp>
      <p:pic>
        <p:nvPicPr>
          <p:cNvPr id="4" name="Imagen 1"/>
          <p:cNvPicPr>
            <a:picLocks noChangeAspect="1"/>
          </p:cNvPicPr>
          <p:nvPr/>
        </p:nvPicPr>
        <p:blipFill rotWithShape="1">
          <a:blip r:embed="rId2" cstate="print"/>
          <a:srcRect t="8947"/>
          <a:stretch/>
        </p:blipFill>
        <p:spPr>
          <a:xfrm>
            <a:off x="890063" y="1186414"/>
            <a:ext cx="7363875" cy="5112568"/>
          </a:xfrm>
          <a:prstGeom prst="rect">
            <a:avLst/>
          </a:prstGeom>
        </p:spPr>
      </p:pic>
      <p:sp>
        <p:nvSpPr>
          <p:cNvPr id="5" name="CuadroTexto 4"/>
          <p:cNvSpPr txBox="1"/>
          <p:nvPr/>
        </p:nvSpPr>
        <p:spPr>
          <a:xfrm>
            <a:off x="2339752" y="5949280"/>
            <a:ext cx="4464496" cy="349702"/>
          </a:xfrm>
          <a:prstGeom prst="rect">
            <a:avLst/>
          </a:prstGeom>
          <a:noFill/>
          <a:effectLst/>
        </p:spPr>
        <p:txBody>
          <a:bodyPr wrap="square" lIns="72000" tIns="36000" rIns="72000" bIns="36000" rtlCol="0">
            <a:spAutoFit/>
          </a:bodyPr>
          <a:lstStyle/>
          <a:p>
            <a:pPr algn="ctr"/>
            <a:r>
              <a:rPr lang="es-ES" b="1" dirty="0" err="1" smtClean="0">
                <a:latin typeface="+mn-lt"/>
              </a:rPr>
              <a:t>Map-On</a:t>
            </a:r>
            <a:r>
              <a:rPr lang="es-ES" b="1" dirty="0" smtClean="0">
                <a:latin typeface="+mn-lt"/>
              </a:rPr>
              <a:t>     www.semanco-tools.eu</a:t>
            </a:r>
            <a:endParaRPr lang="en-GB" b="1" dirty="0">
              <a:latin typeface="+mn-lt"/>
            </a:endParaRPr>
          </a:p>
        </p:txBody>
      </p:sp>
    </p:spTree>
    <p:extLst>
      <p:ext uri="{BB962C8B-B14F-4D97-AF65-F5344CB8AC3E}">
        <p14:creationId xmlns:p14="http://schemas.microsoft.com/office/powerpoint/2010/main" val="370884485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Datos geoespaciales</a:t>
            </a:r>
            <a:endParaRPr lang="es-ES" dirty="0"/>
          </a:p>
        </p:txBody>
      </p:sp>
      <p:sp>
        <p:nvSpPr>
          <p:cNvPr id="5" name="Marcador de texto 4"/>
          <p:cNvSpPr>
            <a:spLocks noGrp="1"/>
          </p:cNvSpPr>
          <p:nvPr>
            <p:ph type="body" idx="1"/>
          </p:nvPr>
        </p:nvSpPr>
        <p:spPr/>
        <p:txBody>
          <a:bodyPr>
            <a:normAutofit/>
          </a:bodyPr>
          <a:lstStyle/>
          <a:p>
            <a:pPr lvl="0"/>
            <a:r>
              <a:rPr lang="es-ES" sz="2000" dirty="0"/>
              <a:t>IAAA-UZ</a:t>
            </a:r>
          </a:p>
          <a:p>
            <a:pPr lvl="0"/>
            <a:r>
              <a:rPr lang="es-ES" sz="2000" dirty="0"/>
              <a:t>LBD-UDC</a:t>
            </a:r>
          </a:p>
          <a:p>
            <a:pPr lvl="0"/>
            <a:r>
              <a:rPr lang="es-ES" sz="2000" dirty="0"/>
              <a:t>UJI</a:t>
            </a:r>
            <a:endParaRPr lang="es-ES" sz="2000" dirty="0"/>
          </a:p>
        </p:txBody>
      </p:sp>
    </p:spTree>
    <p:extLst>
      <p:ext uri="{BB962C8B-B14F-4D97-AF65-F5344CB8AC3E}">
        <p14:creationId xmlns:p14="http://schemas.microsoft.com/office/powerpoint/2010/main" val="149085343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Smart Campus (UJI)</a:t>
            </a:r>
            <a:endParaRPr lang="es-ES" dirty="0"/>
          </a:p>
        </p:txBody>
      </p:sp>
      <p:pic>
        <p:nvPicPr>
          <p:cNvPr id="6" name="Marcador de contenido 5" descr="smartUJI.png"/>
          <p:cNvPicPr>
            <a:picLocks noGrp="1" noChangeAspect="1"/>
          </p:cNvPicPr>
          <p:nvPr>
            <p:ph idx="1"/>
          </p:nvPr>
        </p:nvPicPr>
        <p:blipFill>
          <a:blip r:embed="rId2">
            <a:extLst>
              <a:ext uri="{28A0092B-C50C-407E-A947-70E740481C1C}">
                <a14:useLocalDpi xmlns:a14="http://schemas.microsoft.com/office/drawing/2010/main" val="0"/>
              </a:ext>
            </a:extLst>
          </a:blip>
          <a:srcRect l="1100" r="1100"/>
          <a:stretch>
            <a:fillRect/>
          </a:stretch>
        </p:blipFill>
        <p:spPr/>
      </p:pic>
    </p:spTree>
    <p:extLst>
      <p:ext uri="{BB962C8B-B14F-4D97-AF65-F5344CB8AC3E}">
        <p14:creationId xmlns:p14="http://schemas.microsoft.com/office/powerpoint/2010/main" val="11897743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¿Por </a:t>
            </a:r>
            <a:r>
              <a:rPr lang="es-ES" smtClean="0"/>
              <a:t>qué esta red</a:t>
            </a:r>
            <a:r>
              <a:rPr lang="es-ES" dirty="0" smtClean="0"/>
              <a:t>?</a:t>
            </a:r>
            <a:endParaRPr lang="es-ES" dirty="0"/>
          </a:p>
        </p:txBody>
      </p:sp>
      <p:sp>
        <p:nvSpPr>
          <p:cNvPr id="3" name="Marcador de contenido 2"/>
          <p:cNvSpPr>
            <a:spLocks noGrp="1"/>
          </p:cNvSpPr>
          <p:nvPr>
            <p:ph idx="1"/>
          </p:nvPr>
        </p:nvSpPr>
        <p:spPr/>
        <p:txBody>
          <a:bodyPr/>
          <a:lstStyle/>
          <a:p>
            <a:r>
              <a:rPr lang="es-ES" dirty="0" smtClean="0"/>
              <a:t>Múltiples iniciativas sobre open data y </a:t>
            </a:r>
            <a:r>
              <a:rPr lang="es-ES" dirty="0" err="1" smtClean="0"/>
              <a:t>smart</a:t>
            </a:r>
            <a:r>
              <a:rPr lang="es-ES" dirty="0" smtClean="0"/>
              <a:t> </a:t>
            </a:r>
            <a:r>
              <a:rPr lang="es-ES" dirty="0" err="1" smtClean="0"/>
              <a:t>cities</a:t>
            </a:r>
            <a:endParaRPr lang="es-ES" dirty="0" smtClean="0"/>
          </a:p>
          <a:p>
            <a:r>
              <a:rPr lang="es-ES" dirty="0" smtClean="0"/>
              <a:t>En muchas ocasiones, estábamos trabajando de manera aislada, y podemos compartir muchas experiencias</a:t>
            </a:r>
            <a:endParaRPr lang="es-ES" dirty="0"/>
          </a:p>
        </p:txBody>
      </p:sp>
      <p:pic>
        <p:nvPicPr>
          <p:cNvPr id="4" name="Imagen 1" descr="Captura de pantalla 2014-11-06 01.53.54.png"/>
          <p:cNvPicPr>
            <a:picLocks noChangeAspect="1"/>
          </p:cNvPicPr>
          <p:nvPr/>
        </p:nvPicPr>
        <p:blipFill>
          <a:blip r:embed="rId2"/>
          <a:srcRect/>
          <a:stretch>
            <a:fillRect/>
          </a:stretch>
        </p:blipFill>
        <p:spPr bwMode="auto">
          <a:xfrm>
            <a:off x="1386257" y="3610682"/>
            <a:ext cx="2377682" cy="3188459"/>
          </a:xfrm>
          <a:prstGeom prst="rect">
            <a:avLst/>
          </a:prstGeom>
          <a:noFill/>
          <a:ln w="9525">
            <a:noFill/>
            <a:miter lim="800000"/>
            <a:headEnd/>
            <a:tailEnd/>
          </a:ln>
        </p:spPr>
      </p:pic>
      <p:pic>
        <p:nvPicPr>
          <p:cNvPr id="5" name="Imagen 4"/>
          <p:cNvPicPr>
            <a:picLocks noChangeAspect="1"/>
          </p:cNvPicPr>
          <p:nvPr/>
        </p:nvPicPr>
        <p:blipFill>
          <a:blip r:embed="rId3"/>
          <a:stretch>
            <a:fillRect/>
          </a:stretch>
        </p:blipFill>
        <p:spPr>
          <a:xfrm>
            <a:off x="3938439" y="3278839"/>
            <a:ext cx="2426499" cy="1073726"/>
          </a:xfrm>
          <a:prstGeom prst="rect">
            <a:avLst/>
          </a:prstGeom>
        </p:spPr>
      </p:pic>
      <p:pic>
        <p:nvPicPr>
          <p:cNvPr id="8" name="Imagen 7"/>
          <p:cNvPicPr>
            <a:picLocks noChangeAspect="1"/>
          </p:cNvPicPr>
          <p:nvPr/>
        </p:nvPicPr>
        <p:blipFill>
          <a:blip r:embed="rId4"/>
          <a:stretch>
            <a:fillRect/>
          </a:stretch>
        </p:blipFill>
        <p:spPr>
          <a:xfrm>
            <a:off x="6925418" y="3821644"/>
            <a:ext cx="2090502" cy="1061842"/>
          </a:xfrm>
          <a:prstGeom prst="rect">
            <a:avLst/>
          </a:prstGeom>
        </p:spPr>
      </p:pic>
      <p:pic>
        <p:nvPicPr>
          <p:cNvPr id="9" name="Imagen 8" descr="Captura de pantalla 2016-02-16 23.13.0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9114" y="5119091"/>
            <a:ext cx="3131006" cy="831820"/>
          </a:xfrm>
          <a:prstGeom prst="rect">
            <a:avLst/>
          </a:prstGeom>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8439" y="5805264"/>
            <a:ext cx="1590675"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0504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¿Quiénes somos?</a:t>
            </a:r>
            <a:endParaRPr lang="es-ES" dirty="0"/>
          </a:p>
        </p:txBody>
      </p:sp>
      <p:sp>
        <p:nvSpPr>
          <p:cNvPr id="3" name="Marcador de contenido 2"/>
          <p:cNvSpPr>
            <a:spLocks noGrp="1"/>
          </p:cNvSpPr>
          <p:nvPr>
            <p:ph idx="1"/>
          </p:nvPr>
        </p:nvSpPr>
        <p:spPr>
          <a:xfrm>
            <a:off x="498474" y="1361656"/>
            <a:ext cx="7556313" cy="4764508"/>
          </a:xfrm>
        </p:spPr>
        <p:txBody>
          <a:bodyPr>
            <a:noAutofit/>
          </a:bodyPr>
          <a:lstStyle/>
          <a:p>
            <a:r>
              <a:rPr lang="es-ES" sz="1200" dirty="0" err="1"/>
              <a:t>Ontology</a:t>
            </a:r>
            <a:r>
              <a:rPr lang="es-ES" sz="1200" dirty="0"/>
              <a:t> </a:t>
            </a:r>
            <a:r>
              <a:rPr lang="es-ES" sz="1200" dirty="0" err="1"/>
              <a:t>Engineering</a:t>
            </a:r>
            <a:r>
              <a:rPr lang="es-ES" sz="1200" dirty="0"/>
              <a:t> </a:t>
            </a:r>
            <a:r>
              <a:rPr lang="es-ES" sz="1200" dirty="0" err="1"/>
              <a:t>Group</a:t>
            </a:r>
            <a:r>
              <a:rPr lang="es-ES" sz="1200" dirty="0"/>
              <a:t> (OEG). Universidad Politécnica de </a:t>
            </a:r>
            <a:r>
              <a:rPr lang="es-ES" sz="1200" dirty="0" smtClean="0"/>
              <a:t>Madrid</a:t>
            </a:r>
            <a:endParaRPr lang="es-ES" sz="1200" dirty="0"/>
          </a:p>
          <a:p>
            <a:r>
              <a:rPr lang="es-ES" sz="1200" dirty="0"/>
              <a:t>Grupo de Sistemas de Información Avanzados (IAAA). Universidad de </a:t>
            </a:r>
            <a:r>
              <a:rPr lang="es-ES" sz="1200" dirty="0" smtClean="0"/>
              <a:t>Zaragoza</a:t>
            </a:r>
            <a:endParaRPr lang="es-ES" sz="1200" dirty="0"/>
          </a:p>
          <a:p>
            <a:r>
              <a:rPr lang="es-ES" sz="1200" dirty="0"/>
              <a:t>Grupo de Investigación en Interacción Persona-Ordenador e Integración de Datos (GRIHO). </a:t>
            </a:r>
            <a:r>
              <a:rPr lang="es-ES" sz="1200" dirty="0" err="1"/>
              <a:t>Universitat</a:t>
            </a:r>
            <a:r>
              <a:rPr lang="es-ES" sz="1200" dirty="0"/>
              <a:t> de </a:t>
            </a:r>
            <a:r>
              <a:rPr lang="es-ES" sz="1200" dirty="0" err="1" smtClean="0"/>
              <a:t>Llleida</a:t>
            </a:r>
            <a:endParaRPr lang="es-ES" sz="1200" dirty="0"/>
          </a:p>
          <a:p>
            <a:r>
              <a:rPr lang="es-ES" sz="1200" dirty="0" err="1"/>
              <a:t>MORELab</a:t>
            </a:r>
            <a:r>
              <a:rPr lang="es-ES" sz="1200" dirty="0"/>
              <a:t>. Universidad de </a:t>
            </a:r>
            <a:r>
              <a:rPr lang="es-ES" sz="1200" dirty="0" smtClean="0"/>
              <a:t>Deusto</a:t>
            </a:r>
            <a:endParaRPr lang="es-ES" sz="1200" dirty="0"/>
          </a:p>
          <a:p>
            <a:r>
              <a:rPr lang="es-ES" sz="1200" dirty="0"/>
              <a:t>Arquitectura, Representación, Computación </a:t>
            </a:r>
            <a:r>
              <a:rPr lang="es-ES" sz="1200" dirty="0" smtClean="0"/>
              <a:t/>
            </a:r>
            <a:br>
              <a:rPr lang="es-ES" sz="1200" dirty="0" smtClean="0"/>
            </a:br>
            <a:r>
              <a:rPr lang="es-ES" sz="1200" dirty="0" smtClean="0"/>
              <a:t>(</a:t>
            </a:r>
            <a:r>
              <a:rPr lang="es-ES" sz="1200" dirty="0"/>
              <a:t>ARC La Salle). </a:t>
            </a:r>
            <a:r>
              <a:rPr lang="es-ES" sz="1200" dirty="0" err="1"/>
              <a:t>Universitat</a:t>
            </a:r>
            <a:r>
              <a:rPr lang="es-ES" sz="1200" dirty="0"/>
              <a:t> </a:t>
            </a:r>
            <a:r>
              <a:rPr lang="es-ES" sz="1200" dirty="0" err="1"/>
              <a:t>Ramon</a:t>
            </a:r>
            <a:r>
              <a:rPr lang="es-ES" sz="1200" dirty="0"/>
              <a:t> </a:t>
            </a:r>
            <a:r>
              <a:rPr lang="es-ES" sz="1200" dirty="0" err="1" smtClean="0"/>
              <a:t>Llull</a:t>
            </a:r>
            <a:endParaRPr lang="es-ES" sz="1200" dirty="0"/>
          </a:p>
          <a:p>
            <a:r>
              <a:rPr lang="es-ES" sz="1200" dirty="0" err="1"/>
              <a:t>Quercus</a:t>
            </a:r>
            <a:r>
              <a:rPr lang="es-ES" sz="1200" dirty="0"/>
              <a:t>. Universidad de </a:t>
            </a:r>
            <a:r>
              <a:rPr lang="es-ES" sz="1200" dirty="0" smtClean="0"/>
              <a:t>Extremadura</a:t>
            </a:r>
          </a:p>
          <a:p>
            <a:r>
              <a:rPr lang="es-ES" sz="1200" dirty="0" smtClean="0"/>
              <a:t>Laboratorio </a:t>
            </a:r>
            <a:r>
              <a:rPr lang="es-ES" sz="1200" dirty="0"/>
              <a:t>de Bases de Datos, </a:t>
            </a:r>
            <a:r>
              <a:rPr lang="es-ES" sz="1200" dirty="0" err="1"/>
              <a:t>Universidade</a:t>
            </a:r>
            <a:r>
              <a:rPr lang="es-ES" sz="1200" dirty="0"/>
              <a:t> </a:t>
            </a:r>
            <a:r>
              <a:rPr lang="es-ES" sz="1200" dirty="0" smtClean="0"/>
              <a:t/>
            </a:r>
            <a:br>
              <a:rPr lang="es-ES" sz="1200" dirty="0" smtClean="0"/>
            </a:br>
            <a:r>
              <a:rPr lang="es-ES" sz="1200" dirty="0" smtClean="0"/>
              <a:t>da Coruña</a:t>
            </a:r>
          </a:p>
          <a:p>
            <a:r>
              <a:rPr lang="es-ES" sz="1200" dirty="0" smtClean="0"/>
              <a:t>KHAOS</a:t>
            </a:r>
            <a:r>
              <a:rPr lang="es-ES" sz="1200" dirty="0"/>
              <a:t>. Universidad de </a:t>
            </a:r>
            <a:r>
              <a:rPr lang="es-ES" sz="1200" dirty="0" smtClean="0"/>
              <a:t>Málaga</a:t>
            </a:r>
          </a:p>
          <a:p>
            <a:r>
              <a:rPr lang="es-ES" sz="1200" dirty="0" err="1" smtClean="0"/>
              <a:t>Geospatial</a:t>
            </a:r>
            <a:r>
              <a:rPr lang="es-ES" sz="1200" dirty="0" smtClean="0"/>
              <a:t> </a:t>
            </a:r>
            <a:r>
              <a:rPr lang="es-ES" sz="1200" dirty="0"/>
              <a:t>Technologies </a:t>
            </a:r>
            <a:r>
              <a:rPr lang="es-ES" sz="1200" dirty="0" err="1"/>
              <a:t>Research</a:t>
            </a:r>
            <a:r>
              <a:rPr lang="es-ES" sz="1200" dirty="0"/>
              <a:t> </a:t>
            </a:r>
            <a:r>
              <a:rPr lang="es-ES" sz="1200" dirty="0" err="1"/>
              <a:t>Group</a:t>
            </a:r>
            <a:r>
              <a:rPr lang="es-ES" sz="1200" dirty="0"/>
              <a:t> (GEOTEC), </a:t>
            </a:r>
            <a:r>
              <a:rPr lang="es-ES" sz="1200" dirty="0" smtClean="0"/>
              <a:t/>
            </a:r>
            <a:br>
              <a:rPr lang="es-ES" sz="1200" dirty="0" smtClean="0"/>
            </a:br>
            <a:r>
              <a:rPr lang="es-ES" sz="1200" dirty="0" err="1" smtClean="0"/>
              <a:t>Universitat</a:t>
            </a:r>
            <a:r>
              <a:rPr lang="es-ES" sz="1200" dirty="0" smtClean="0"/>
              <a:t> </a:t>
            </a:r>
            <a:r>
              <a:rPr lang="es-ES" sz="1200" dirty="0"/>
              <a:t>Jaume I de </a:t>
            </a:r>
            <a:r>
              <a:rPr lang="es-ES" sz="1200" dirty="0" smtClean="0"/>
              <a:t>Castellón</a:t>
            </a:r>
            <a:endParaRPr lang="es-ES" sz="1200" dirty="0"/>
          </a:p>
        </p:txBody>
      </p:sp>
      <p:pic>
        <p:nvPicPr>
          <p:cNvPr id="4" name="Imagen 3"/>
          <p:cNvPicPr>
            <a:picLocks noChangeAspect="1"/>
          </p:cNvPicPr>
          <p:nvPr/>
        </p:nvPicPr>
        <p:blipFill>
          <a:blip r:embed="rId2"/>
          <a:stretch>
            <a:fillRect/>
          </a:stretch>
        </p:blipFill>
        <p:spPr>
          <a:xfrm>
            <a:off x="4937593" y="3332598"/>
            <a:ext cx="4318000" cy="3556000"/>
          </a:xfrm>
          <a:prstGeom prst="rect">
            <a:avLst/>
          </a:prstGeom>
        </p:spPr>
      </p:pic>
      <p:pic>
        <p:nvPicPr>
          <p:cNvPr id="5" name="Imagen 4"/>
          <p:cNvPicPr>
            <a:picLocks noChangeAspect="1"/>
          </p:cNvPicPr>
          <p:nvPr/>
        </p:nvPicPr>
        <p:blipFill>
          <a:blip r:embed="rId3"/>
          <a:stretch>
            <a:fillRect/>
          </a:stretch>
        </p:blipFill>
        <p:spPr>
          <a:xfrm>
            <a:off x="6476999" y="4109615"/>
            <a:ext cx="693387" cy="693387"/>
          </a:xfrm>
          <a:prstGeom prst="rect">
            <a:avLst/>
          </a:prstGeom>
        </p:spPr>
      </p:pic>
      <p:pic>
        <p:nvPicPr>
          <p:cNvPr id="6" name="Imagen 5"/>
          <p:cNvPicPr>
            <a:picLocks noChangeAspect="1"/>
          </p:cNvPicPr>
          <p:nvPr/>
        </p:nvPicPr>
        <p:blipFill>
          <a:blip r:embed="rId3"/>
          <a:stretch>
            <a:fillRect/>
          </a:stretch>
        </p:blipFill>
        <p:spPr>
          <a:xfrm>
            <a:off x="7292184" y="3675721"/>
            <a:ext cx="693387" cy="693387"/>
          </a:xfrm>
          <a:prstGeom prst="rect">
            <a:avLst/>
          </a:prstGeom>
        </p:spPr>
      </p:pic>
      <p:pic>
        <p:nvPicPr>
          <p:cNvPr id="7" name="Imagen 6"/>
          <p:cNvPicPr>
            <a:picLocks noChangeAspect="1"/>
          </p:cNvPicPr>
          <p:nvPr/>
        </p:nvPicPr>
        <p:blipFill>
          <a:blip r:embed="rId3"/>
          <a:stretch>
            <a:fillRect/>
          </a:stretch>
        </p:blipFill>
        <p:spPr>
          <a:xfrm>
            <a:off x="7638877" y="4109615"/>
            <a:ext cx="693387" cy="693387"/>
          </a:xfrm>
          <a:prstGeom prst="rect">
            <a:avLst/>
          </a:prstGeom>
        </p:spPr>
      </p:pic>
      <p:pic>
        <p:nvPicPr>
          <p:cNvPr id="8" name="Imagen 7"/>
          <p:cNvPicPr>
            <a:picLocks noChangeAspect="1"/>
          </p:cNvPicPr>
          <p:nvPr/>
        </p:nvPicPr>
        <p:blipFill>
          <a:blip r:embed="rId3"/>
          <a:stretch>
            <a:fillRect/>
          </a:stretch>
        </p:blipFill>
        <p:spPr>
          <a:xfrm>
            <a:off x="8138580" y="3655828"/>
            <a:ext cx="693387" cy="693387"/>
          </a:xfrm>
          <a:prstGeom prst="rect">
            <a:avLst/>
          </a:prstGeom>
        </p:spPr>
      </p:pic>
      <p:pic>
        <p:nvPicPr>
          <p:cNvPr id="9" name="Imagen 8"/>
          <p:cNvPicPr>
            <a:picLocks noChangeAspect="1"/>
          </p:cNvPicPr>
          <p:nvPr/>
        </p:nvPicPr>
        <p:blipFill>
          <a:blip r:embed="rId3"/>
          <a:stretch>
            <a:fillRect/>
          </a:stretch>
        </p:blipFill>
        <p:spPr>
          <a:xfrm>
            <a:off x="6838993" y="3031801"/>
            <a:ext cx="693387" cy="693387"/>
          </a:xfrm>
          <a:prstGeom prst="rect">
            <a:avLst/>
          </a:prstGeom>
        </p:spPr>
      </p:pic>
      <p:pic>
        <p:nvPicPr>
          <p:cNvPr id="10" name="Imagen 9"/>
          <p:cNvPicPr>
            <a:picLocks noChangeAspect="1"/>
          </p:cNvPicPr>
          <p:nvPr/>
        </p:nvPicPr>
        <p:blipFill>
          <a:blip r:embed="rId3"/>
          <a:stretch>
            <a:fillRect/>
          </a:stretch>
        </p:blipFill>
        <p:spPr>
          <a:xfrm>
            <a:off x="5812893" y="4369108"/>
            <a:ext cx="693387" cy="693387"/>
          </a:xfrm>
          <a:prstGeom prst="rect">
            <a:avLst/>
          </a:prstGeom>
        </p:spPr>
      </p:pic>
      <p:pic>
        <p:nvPicPr>
          <p:cNvPr id="11" name="Imagen 10"/>
          <p:cNvPicPr>
            <a:picLocks noChangeAspect="1"/>
          </p:cNvPicPr>
          <p:nvPr/>
        </p:nvPicPr>
        <p:blipFill>
          <a:blip r:embed="rId3"/>
          <a:stretch>
            <a:fillRect/>
          </a:stretch>
        </p:blipFill>
        <p:spPr>
          <a:xfrm>
            <a:off x="6413864" y="5432776"/>
            <a:ext cx="693387" cy="693387"/>
          </a:xfrm>
          <a:prstGeom prst="rect">
            <a:avLst/>
          </a:prstGeom>
        </p:spPr>
      </p:pic>
      <p:pic>
        <p:nvPicPr>
          <p:cNvPr id="12" name="Imagen 11"/>
          <p:cNvPicPr>
            <a:picLocks noChangeAspect="1"/>
          </p:cNvPicPr>
          <p:nvPr/>
        </p:nvPicPr>
        <p:blipFill>
          <a:blip r:embed="rId3"/>
          <a:stretch>
            <a:fillRect/>
          </a:stretch>
        </p:blipFill>
        <p:spPr>
          <a:xfrm>
            <a:off x="5235115" y="2962441"/>
            <a:ext cx="693387" cy="693387"/>
          </a:xfrm>
          <a:prstGeom prst="rect">
            <a:avLst/>
          </a:prstGeom>
        </p:spPr>
      </p:pic>
      <p:pic>
        <p:nvPicPr>
          <p:cNvPr id="13" name="Imagen 12"/>
          <p:cNvPicPr>
            <a:picLocks noChangeAspect="1"/>
          </p:cNvPicPr>
          <p:nvPr/>
        </p:nvPicPr>
        <p:blipFill>
          <a:blip r:embed="rId3"/>
          <a:stretch>
            <a:fillRect/>
          </a:stretch>
        </p:blipFill>
        <p:spPr>
          <a:xfrm>
            <a:off x="7837789" y="3550343"/>
            <a:ext cx="693387" cy="693387"/>
          </a:xfrm>
          <a:prstGeom prst="rect">
            <a:avLst/>
          </a:prstGeom>
        </p:spPr>
      </p:pic>
    </p:spTree>
    <p:extLst>
      <p:ext uri="{BB962C8B-B14F-4D97-AF65-F5344CB8AC3E}">
        <p14:creationId xmlns:p14="http://schemas.microsoft.com/office/powerpoint/2010/main" val="47021723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¿Y qu</a:t>
            </a:r>
            <a:r>
              <a:rPr lang="es-ES" dirty="0" smtClean="0"/>
              <a:t>é cosas hacemos?</a:t>
            </a:r>
            <a:endParaRPr lang="es-E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2583339535"/>
              </p:ext>
            </p:extLst>
          </p:nvPr>
        </p:nvGraphicFramePr>
        <p:xfrm>
          <a:off x="498474" y="1981200"/>
          <a:ext cx="7556313" cy="4144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uadroTexto 4"/>
          <p:cNvSpPr txBox="1"/>
          <p:nvPr/>
        </p:nvSpPr>
        <p:spPr>
          <a:xfrm>
            <a:off x="4336769" y="6351926"/>
            <a:ext cx="4525510" cy="369332"/>
          </a:xfrm>
          <a:prstGeom prst="rect">
            <a:avLst/>
          </a:prstGeom>
          <a:noFill/>
        </p:spPr>
        <p:txBody>
          <a:bodyPr wrap="none" rtlCol="0">
            <a:spAutoFit/>
          </a:bodyPr>
          <a:lstStyle/>
          <a:p>
            <a:r>
              <a:rPr lang="es-ES" dirty="0" smtClean="0"/>
              <a:t>M</a:t>
            </a:r>
            <a:r>
              <a:rPr lang="es-ES" dirty="0" smtClean="0"/>
              <a:t>ás detalles al final de la presentación…</a:t>
            </a:r>
            <a:endParaRPr lang="es-ES" dirty="0"/>
          </a:p>
        </p:txBody>
      </p:sp>
    </p:spTree>
    <p:extLst>
      <p:ext uri="{BB962C8B-B14F-4D97-AF65-F5344CB8AC3E}">
        <p14:creationId xmlns:p14="http://schemas.microsoft.com/office/powerpoint/2010/main" val="41597720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Queremos ser </a:t>
            </a:r>
            <a:r>
              <a:rPr lang="es-ES" dirty="0" smtClean="0"/>
              <a:t>muchos más</a:t>
            </a:r>
            <a:r>
              <a:rPr lang="es-ES" dirty="0" smtClean="0"/>
              <a:t>…</a:t>
            </a:r>
            <a:br>
              <a:rPr lang="es-ES" dirty="0" smtClean="0"/>
            </a:br>
            <a:r>
              <a:rPr lang="es-ES" dirty="0" smtClean="0"/>
              <a:t>   </a:t>
            </a:r>
            <a:r>
              <a:rPr lang="es-ES" dirty="0" smtClean="0"/>
              <a:t>Nuestro programa de asociados</a:t>
            </a:r>
            <a:endParaRPr lang="es-ES" dirty="0"/>
          </a:p>
        </p:txBody>
      </p:sp>
      <p:sp>
        <p:nvSpPr>
          <p:cNvPr id="3" name="Marcador de contenido 2"/>
          <p:cNvSpPr>
            <a:spLocks noGrp="1"/>
          </p:cNvSpPr>
          <p:nvPr>
            <p:ph idx="1"/>
          </p:nvPr>
        </p:nvSpPr>
        <p:spPr/>
        <p:txBody>
          <a:bodyPr>
            <a:normAutofit fontScale="92500" lnSpcReduction="20000"/>
          </a:bodyPr>
          <a:lstStyle/>
          <a:p>
            <a:r>
              <a:rPr lang="es-ES" dirty="0" smtClean="0"/>
              <a:t>Queremos incorporar a …</a:t>
            </a:r>
          </a:p>
          <a:p>
            <a:pPr lvl="1"/>
            <a:r>
              <a:rPr lang="es-ES" dirty="0" smtClean="0"/>
              <a:t>Grupos </a:t>
            </a:r>
            <a:r>
              <a:rPr lang="es-ES" dirty="0" smtClean="0"/>
              <a:t>de investigación</a:t>
            </a:r>
          </a:p>
          <a:p>
            <a:pPr lvl="1"/>
            <a:r>
              <a:rPr lang="es-ES" dirty="0" smtClean="0"/>
              <a:t>Ciudades</a:t>
            </a:r>
          </a:p>
          <a:p>
            <a:pPr lvl="1"/>
            <a:r>
              <a:rPr lang="es-ES" dirty="0" smtClean="0"/>
              <a:t>Otras organizaciones (empresas, fundaciones, etc.)</a:t>
            </a:r>
          </a:p>
          <a:p>
            <a:r>
              <a:rPr lang="es-ES" dirty="0" smtClean="0"/>
              <a:t>¿Por qu</a:t>
            </a:r>
            <a:r>
              <a:rPr lang="es-ES" dirty="0" smtClean="0"/>
              <a:t>é?</a:t>
            </a:r>
          </a:p>
          <a:p>
            <a:pPr lvl="1"/>
            <a:r>
              <a:rPr lang="es-ES" dirty="0" smtClean="0"/>
              <a:t>Seguro que podéis aportar mucho, y seguro que hay algún área que no hemos cubierto</a:t>
            </a:r>
            <a:endParaRPr lang="es-ES" dirty="0"/>
          </a:p>
          <a:p>
            <a:r>
              <a:rPr lang="es-ES" dirty="0" smtClean="0"/>
              <a:t>¿Cómo?</a:t>
            </a:r>
          </a:p>
          <a:p>
            <a:pPr lvl="1"/>
            <a:r>
              <a:rPr lang="es-ES" dirty="0" smtClean="0"/>
              <a:t>Mediante una carta de interés enviada </a:t>
            </a:r>
            <a:r>
              <a:rPr lang="es-ES" dirty="0" smtClean="0"/>
              <a:t>al coordinador de la red (Oscar Corcho)</a:t>
            </a:r>
            <a:endParaRPr lang="es-ES" dirty="0" smtClean="0"/>
          </a:p>
          <a:p>
            <a:pPr lvl="2"/>
            <a:r>
              <a:rPr lang="es-ES" dirty="0" smtClean="0"/>
              <a:t>Especificando </a:t>
            </a:r>
            <a:r>
              <a:rPr lang="es-ES" dirty="0" smtClean="0"/>
              <a:t>por qu</a:t>
            </a:r>
            <a:r>
              <a:rPr lang="es-ES" dirty="0" smtClean="0"/>
              <a:t>é estáis interesados</a:t>
            </a:r>
          </a:p>
          <a:p>
            <a:pPr lvl="2"/>
            <a:r>
              <a:rPr lang="es-ES" dirty="0" smtClean="0"/>
              <a:t>Describiendo </a:t>
            </a:r>
            <a:r>
              <a:rPr lang="es-ES" dirty="0" smtClean="0"/>
              <a:t>software</a:t>
            </a:r>
            <a:r>
              <a:rPr lang="es-ES" dirty="0" smtClean="0"/>
              <a:t>, datos, vocabularios y/o </a:t>
            </a:r>
            <a:r>
              <a:rPr lang="es-ES" dirty="0" smtClean="0"/>
              <a:t>cualquier tipo de conocimientos </a:t>
            </a:r>
            <a:r>
              <a:rPr lang="es-ES" dirty="0" smtClean="0"/>
              <a:t>que </a:t>
            </a:r>
            <a:r>
              <a:rPr lang="es-ES" dirty="0" smtClean="0"/>
              <a:t>pod</a:t>
            </a:r>
            <a:r>
              <a:rPr lang="es-ES" dirty="0" smtClean="0"/>
              <a:t>áis aportar</a:t>
            </a:r>
            <a:r>
              <a:rPr lang="es-ES" dirty="0" smtClean="0"/>
              <a:t> </a:t>
            </a:r>
            <a:r>
              <a:rPr lang="es-ES" dirty="0" smtClean="0"/>
              <a:t>a la </a:t>
            </a:r>
            <a:r>
              <a:rPr lang="es-ES" dirty="0" smtClean="0"/>
              <a:t>red</a:t>
            </a:r>
            <a:endParaRPr lang="es-ES" dirty="0" smtClean="0"/>
          </a:p>
        </p:txBody>
      </p:sp>
    </p:spTree>
    <p:extLst>
      <p:ext uri="{BB962C8B-B14F-4D97-AF65-F5344CB8AC3E}">
        <p14:creationId xmlns:p14="http://schemas.microsoft.com/office/powerpoint/2010/main" val="36916900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Presupuesto disponible </a:t>
            </a:r>
            <a:br>
              <a:rPr lang="es-ES" dirty="0" smtClean="0"/>
            </a:br>
            <a:r>
              <a:rPr lang="es-ES" dirty="0" smtClean="0"/>
              <a:t>(hasta el 30/11/2016)</a:t>
            </a:r>
            <a:endParaRPr lang="es-ES" dirty="0"/>
          </a:p>
        </p:txBody>
      </p:sp>
      <p:sp>
        <p:nvSpPr>
          <p:cNvPr id="3" name="Marcador de contenido 2"/>
          <p:cNvSpPr>
            <a:spLocks noGrp="1"/>
          </p:cNvSpPr>
          <p:nvPr>
            <p:ph idx="1"/>
          </p:nvPr>
        </p:nvSpPr>
        <p:spPr/>
        <p:txBody>
          <a:bodyPr>
            <a:normAutofit lnSpcReduction="10000"/>
          </a:bodyPr>
          <a:lstStyle/>
          <a:p>
            <a:r>
              <a:rPr lang="es-ES" dirty="0" smtClean="0"/>
              <a:t>24.000 euros, divididos como sigue</a:t>
            </a:r>
          </a:p>
          <a:p>
            <a:pPr lvl="1"/>
            <a:r>
              <a:rPr lang="es-ES" dirty="0" smtClean="0"/>
              <a:t>10.000 euros para gastos de reuniones</a:t>
            </a:r>
          </a:p>
          <a:p>
            <a:pPr lvl="2"/>
            <a:r>
              <a:rPr lang="es-ES" dirty="0" smtClean="0"/>
              <a:t>Reuniones generales</a:t>
            </a:r>
          </a:p>
          <a:p>
            <a:pPr lvl="2"/>
            <a:r>
              <a:rPr lang="es-ES" dirty="0" smtClean="0"/>
              <a:t>Reuniones entre grupos</a:t>
            </a:r>
          </a:p>
          <a:p>
            <a:pPr lvl="2"/>
            <a:r>
              <a:rPr lang="es-ES" dirty="0" smtClean="0"/>
              <a:t>Visitas a ciudades, </a:t>
            </a:r>
            <a:r>
              <a:rPr lang="es-ES" dirty="0" err="1" smtClean="0"/>
              <a:t>workshops</a:t>
            </a:r>
            <a:r>
              <a:rPr lang="es-ES" dirty="0"/>
              <a:t> </a:t>
            </a:r>
            <a:r>
              <a:rPr lang="es-ES" dirty="0" smtClean="0"/>
              <a:t>sobre open data, etc.</a:t>
            </a:r>
          </a:p>
          <a:p>
            <a:pPr lvl="1"/>
            <a:r>
              <a:rPr lang="es-ES" dirty="0" smtClean="0"/>
              <a:t>9.000 euros para fomentar la movilidad de investigadores</a:t>
            </a:r>
          </a:p>
          <a:p>
            <a:pPr lvl="2"/>
            <a:r>
              <a:rPr lang="es-ES" dirty="0" smtClean="0"/>
              <a:t>A través de convocatorias públicas entre miembros de la red</a:t>
            </a:r>
          </a:p>
          <a:p>
            <a:pPr lvl="1"/>
            <a:r>
              <a:rPr lang="es-ES" dirty="0" smtClean="0"/>
              <a:t>2.350 euros para personal administrativo</a:t>
            </a:r>
          </a:p>
          <a:p>
            <a:pPr lvl="2"/>
            <a:r>
              <a:rPr lang="es-ES" dirty="0" smtClean="0"/>
              <a:t>Gestión de gastos de viajes, elaboración de informes, etc.</a:t>
            </a:r>
          </a:p>
          <a:p>
            <a:pPr lvl="1"/>
            <a:r>
              <a:rPr lang="es-ES" dirty="0" smtClean="0"/>
              <a:t>2.500 euros para personal de soporte técnico y diseminación</a:t>
            </a:r>
          </a:p>
          <a:p>
            <a:pPr lvl="2"/>
            <a:r>
              <a:rPr lang="es-ES" dirty="0" smtClean="0"/>
              <a:t>Preparación de la Web, sistemas, medios sociales, etc.</a:t>
            </a:r>
          </a:p>
          <a:p>
            <a:pPr lvl="1"/>
            <a:r>
              <a:rPr lang="es-ES" dirty="0" smtClean="0"/>
              <a:t>150 euros para dominios Web</a:t>
            </a:r>
          </a:p>
        </p:txBody>
      </p:sp>
    </p:spTree>
    <p:extLst>
      <p:ext uri="{BB962C8B-B14F-4D97-AF65-F5344CB8AC3E}">
        <p14:creationId xmlns:p14="http://schemas.microsoft.com/office/powerpoint/2010/main" val="26037359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Ventaja">
  <a:themeElements>
    <a:clrScheme name="Ventaja">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Ventaja">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Ventaja">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Ventaja.thmx</Template>
  <TotalTime>976</TotalTime>
  <Words>1784</Words>
  <Application>Microsoft Macintosh PowerPoint</Application>
  <PresentationFormat>Presentación en pantalla (4:3)</PresentationFormat>
  <Paragraphs>285</Paragraphs>
  <Slides>42</Slides>
  <Notes>5</Notes>
  <HiddenSlides>1</HiddenSlides>
  <MMClips>0</MMClips>
  <ScaleCrop>false</ScaleCrop>
  <HeadingPairs>
    <vt:vector size="4" baseType="variant">
      <vt:variant>
        <vt:lpstr>Tema</vt:lpstr>
      </vt:variant>
      <vt:variant>
        <vt:i4>1</vt:i4>
      </vt:variant>
      <vt:variant>
        <vt:lpstr>Títulos de diapositiva</vt:lpstr>
      </vt:variant>
      <vt:variant>
        <vt:i4>42</vt:i4>
      </vt:variant>
    </vt:vector>
  </HeadingPairs>
  <TitlesOfParts>
    <vt:vector size="43" baseType="lpstr">
      <vt:lpstr>Ventaja</vt:lpstr>
      <vt:lpstr>Presentación de la red de excelencia de Open Data y Smart Cities</vt:lpstr>
      <vt:lpstr>Licencia</vt:lpstr>
      <vt:lpstr>¿Qué es una red de excelencia?</vt:lpstr>
      <vt:lpstr>¿Qué objetivo tiene la red de Open Data y Smart Cities?</vt:lpstr>
      <vt:lpstr>¿Por qué esta red?</vt:lpstr>
      <vt:lpstr>¿Quiénes somos?</vt:lpstr>
      <vt:lpstr>¿Y qué cosas hacemos?</vt:lpstr>
      <vt:lpstr>Queremos ser muchos más…    Nuestro programa de asociados</vt:lpstr>
      <vt:lpstr>Presupuesto disponible  (hasta el 30/11/2016)</vt:lpstr>
      <vt:lpstr>Grupos de trabajo</vt:lpstr>
      <vt:lpstr>¿Y cómo trabajaremos? (en 2016)</vt:lpstr>
      <vt:lpstr>Movilidad de investigadores</vt:lpstr>
      <vt:lpstr>Diseminación</vt:lpstr>
      <vt:lpstr>Watch this space!!</vt:lpstr>
      <vt:lpstr>Smart Cities</vt:lpstr>
      <vt:lpstr>Presentación de PowerPoint</vt:lpstr>
      <vt:lpstr>Presentación de PowerPoint</vt:lpstr>
      <vt:lpstr>Presentación de PowerPoint</vt:lpstr>
      <vt:lpstr>Presentación de PowerPoint</vt:lpstr>
      <vt:lpstr>Presentación de PowerPoint</vt:lpstr>
      <vt:lpstr>Optimising energy use in cities through a smart decision support system</vt:lpstr>
      <vt:lpstr>Presentación de PowerPoint</vt:lpstr>
      <vt:lpstr>Presentación de PowerPoint</vt:lpstr>
      <vt:lpstr>What is a Smart Sustainable City?</vt:lpstr>
      <vt:lpstr>From Open Data to Open Knowledge</vt:lpstr>
      <vt:lpstr>UNE 178301</vt:lpstr>
      <vt:lpstr>Presentación de PowerPoint</vt:lpstr>
      <vt:lpstr>Portales Open Data (CKAN y similares)</vt:lpstr>
      <vt:lpstr>Open Data Cáceres</vt:lpstr>
      <vt:lpstr>Varias extensiones de CKAN</vt:lpstr>
      <vt:lpstr>Open Data Stack (MORELab-UD)</vt:lpstr>
      <vt:lpstr>APIs de datos abiertos</vt:lpstr>
      <vt:lpstr>Bristol’s Democratree App</vt:lpstr>
      <vt:lpstr>Portales para otras entidades</vt:lpstr>
      <vt:lpstr>Linked Data y vocabularios</vt:lpstr>
      <vt:lpstr>Registros de ontologías</vt:lpstr>
      <vt:lpstr>Algunas contribuciones de MORELab</vt:lpstr>
      <vt:lpstr>Herramientas de desarrollo de ontologías</vt:lpstr>
      <vt:lpstr>Visualización de datos (GRIHO)</vt:lpstr>
      <vt:lpstr>Map-on</vt:lpstr>
      <vt:lpstr>Datos geoespaciales</vt:lpstr>
      <vt:lpstr>Smart Campus (UJI)</vt:lpstr>
    </vt:vector>
  </TitlesOfParts>
  <Company>UPM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la red temática de Open Data y Smart Cities</dc:title>
  <dc:creator>Oscar Corcho (UPM)</dc:creator>
  <cp:lastModifiedBy>Oscar Corcho (UPM)</cp:lastModifiedBy>
  <cp:revision>207</cp:revision>
  <dcterms:created xsi:type="dcterms:W3CDTF">2016-02-16T20:00:23Z</dcterms:created>
  <dcterms:modified xsi:type="dcterms:W3CDTF">2016-02-18T21:32:00Z</dcterms:modified>
</cp:coreProperties>
</file>